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9" r:id="rId1"/>
  </p:sldMasterIdLst>
  <p:notesMasterIdLst>
    <p:notesMasterId r:id="rId11"/>
  </p:notesMasterIdLst>
  <p:sldIdLst>
    <p:sldId id="256" r:id="rId2"/>
    <p:sldId id="261" r:id="rId3"/>
    <p:sldId id="262" r:id="rId4"/>
    <p:sldId id="257" r:id="rId5"/>
    <p:sldId id="263" r:id="rId6"/>
    <p:sldId id="264" r:id="rId7"/>
    <p:sldId id="260" r:id="rId8"/>
    <p:sldId id="265" r:id="rId9"/>
    <p:sldId id="266" r:id="rId10"/>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013" autoAdjust="0"/>
    <p:restoredTop sz="96122" autoAdjust="0"/>
  </p:normalViewPr>
  <p:slideViewPr>
    <p:cSldViewPr snapToGrid="0">
      <p:cViewPr varScale="1">
        <p:scale>
          <a:sx n="77" d="100"/>
          <a:sy n="77" d="100"/>
        </p:scale>
        <p:origin x="300" y="2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969A4B7B-4AE0-4849-8918-D605513F904C}" type="datetimeFigureOut">
              <a:rPr lang="fa-IR" smtClean="0"/>
              <a:t>10/01/1441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D0136479-6B6A-44B9-91FD-1E1187268B4F}" type="slidenum">
              <a:rPr lang="fa-IR" smtClean="0"/>
              <a:t>‹#›</a:t>
            </a:fld>
            <a:endParaRPr lang="fa-IR"/>
          </a:p>
        </p:txBody>
      </p:sp>
    </p:spTree>
    <p:extLst>
      <p:ext uri="{BB962C8B-B14F-4D97-AF65-F5344CB8AC3E}">
        <p14:creationId xmlns:p14="http://schemas.microsoft.com/office/powerpoint/2010/main" val="47218631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smtClean="0"/>
          </a:p>
        </p:txBody>
      </p:sp>
      <p:sp>
        <p:nvSpPr>
          <p:cNvPr id="4" name="Slide Number Placeholder 3"/>
          <p:cNvSpPr>
            <a:spLocks noGrp="1"/>
          </p:cNvSpPr>
          <p:nvPr>
            <p:ph type="sldNum" sz="quarter" idx="10"/>
          </p:nvPr>
        </p:nvSpPr>
        <p:spPr/>
        <p:txBody>
          <a:bodyPr/>
          <a:lstStyle/>
          <a:p>
            <a:fld id="{D0136479-6B6A-44B9-91FD-1E1187268B4F}" type="slidenum">
              <a:rPr lang="fa-IR" smtClean="0"/>
              <a:t>4</a:t>
            </a:fld>
            <a:endParaRPr lang="fa-IR"/>
          </a:p>
        </p:txBody>
      </p:sp>
    </p:spTree>
    <p:extLst>
      <p:ext uri="{BB962C8B-B14F-4D97-AF65-F5344CB8AC3E}">
        <p14:creationId xmlns:p14="http://schemas.microsoft.com/office/powerpoint/2010/main" val="974486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smtClean="0"/>
          </a:p>
        </p:txBody>
      </p:sp>
      <p:sp>
        <p:nvSpPr>
          <p:cNvPr id="4" name="Slide Number Placeholder 3"/>
          <p:cNvSpPr>
            <a:spLocks noGrp="1"/>
          </p:cNvSpPr>
          <p:nvPr>
            <p:ph type="sldNum" sz="quarter" idx="10"/>
          </p:nvPr>
        </p:nvSpPr>
        <p:spPr/>
        <p:txBody>
          <a:bodyPr/>
          <a:lstStyle/>
          <a:p>
            <a:fld id="{D0136479-6B6A-44B9-91FD-1E1187268B4F}" type="slidenum">
              <a:rPr lang="fa-IR" smtClean="0"/>
              <a:t>5</a:t>
            </a:fld>
            <a:endParaRPr lang="fa-IR"/>
          </a:p>
        </p:txBody>
      </p:sp>
    </p:spTree>
    <p:extLst>
      <p:ext uri="{BB962C8B-B14F-4D97-AF65-F5344CB8AC3E}">
        <p14:creationId xmlns:p14="http://schemas.microsoft.com/office/powerpoint/2010/main" val="1579873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smtClean="0"/>
          </a:p>
        </p:txBody>
      </p:sp>
      <p:sp>
        <p:nvSpPr>
          <p:cNvPr id="4" name="Slide Number Placeholder 3"/>
          <p:cNvSpPr>
            <a:spLocks noGrp="1"/>
          </p:cNvSpPr>
          <p:nvPr>
            <p:ph type="sldNum" sz="quarter" idx="10"/>
          </p:nvPr>
        </p:nvSpPr>
        <p:spPr/>
        <p:txBody>
          <a:bodyPr/>
          <a:lstStyle/>
          <a:p>
            <a:fld id="{D0136479-6B6A-44B9-91FD-1E1187268B4F}" type="slidenum">
              <a:rPr lang="fa-IR" smtClean="0"/>
              <a:t>6</a:t>
            </a:fld>
            <a:endParaRPr lang="fa-IR"/>
          </a:p>
        </p:txBody>
      </p:sp>
    </p:spTree>
    <p:extLst>
      <p:ext uri="{BB962C8B-B14F-4D97-AF65-F5344CB8AC3E}">
        <p14:creationId xmlns:p14="http://schemas.microsoft.com/office/powerpoint/2010/main" val="208823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D0136479-6B6A-44B9-91FD-1E1187268B4F}" type="slidenum">
              <a:rPr lang="fa-IR" smtClean="0"/>
              <a:t>7</a:t>
            </a:fld>
            <a:endParaRPr lang="fa-IR"/>
          </a:p>
        </p:txBody>
      </p:sp>
    </p:spTree>
    <p:extLst>
      <p:ext uri="{BB962C8B-B14F-4D97-AF65-F5344CB8AC3E}">
        <p14:creationId xmlns:p14="http://schemas.microsoft.com/office/powerpoint/2010/main" val="297364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smtClean="0"/>
          </a:p>
        </p:txBody>
      </p:sp>
      <p:sp>
        <p:nvSpPr>
          <p:cNvPr id="4" name="Slide Number Placeholder 3"/>
          <p:cNvSpPr>
            <a:spLocks noGrp="1"/>
          </p:cNvSpPr>
          <p:nvPr>
            <p:ph type="sldNum" sz="quarter" idx="10"/>
          </p:nvPr>
        </p:nvSpPr>
        <p:spPr/>
        <p:txBody>
          <a:bodyPr/>
          <a:lstStyle/>
          <a:p>
            <a:fld id="{D0136479-6B6A-44B9-91FD-1E1187268B4F}" type="slidenum">
              <a:rPr lang="fa-IR" smtClean="0"/>
              <a:t>8</a:t>
            </a:fld>
            <a:endParaRPr lang="fa-IR"/>
          </a:p>
        </p:txBody>
      </p:sp>
    </p:spTree>
    <p:extLst>
      <p:ext uri="{BB962C8B-B14F-4D97-AF65-F5344CB8AC3E}">
        <p14:creationId xmlns:p14="http://schemas.microsoft.com/office/powerpoint/2010/main" val="1099762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D0136479-6B6A-44B9-91FD-1E1187268B4F}" type="slidenum">
              <a:rPr lang="fa-IR" smtClean="0"/>
              <a:t>9</a:t>
            </a:fld>
            <a:endParaRPr lang="fa-IR"/>
          </a:p>
        </p:txBody>
      </p:sp>
    </p:spTree>
    <p:extLst>
      <p:ext uri="{BB962C8B-B14F-4D97-AF65-F5344CB8AC3E}">
        <p14:creationId xmlns:p14="http://schemas.microsoft.com/office/powerpoint/2010/main" val="164856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0A5B24C-30DB-47D3-B48F-795D75FBF266}" type="slidenum">
              <a:rPr lang="fa-IR" smtClean="0"/>
              <a:t>‹#›</a:t>
            </a:fld>
            <a:endParaRPr lang="fa-I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7563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0A5B24C-30DB-47D3-B48F-795D75FBF266}" type="slidenum">
              <a:rPr lang="fa-IR" smtClean="0"/>
              <a:t>‹#›</a:t>
            </a:fld>
            <a:endParaRPr lang="fa-IR"/>
          </a:p>
        </p:txBody>
      </p:sp>
    </p:spTree>
    <p:extLst>
      <p:ext uri="{BB962C8B-B14F-4D97-AF65-F5344CB8AC3E}">
        <p14:creationId xmlns:p14="http://schemas.microsoft.com/office/powerpoint/2010/main" val="1430809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0A5B24C-30DB-47D3-B48F-795D75FBF266}" type="slidenum">
              <a:rPr lang="fa-IR" smtClean="0"/>
              <a:t>‹#›</a:t>
            </a:fld>
            <a:endParaRPr lang="fa-IR"/>
          </a:p>
        </p:txBody>
      </p:sp>
    </p:spTree>
    <p:extLst>
      <p:ext uri="{BB962C8B-B14F-4D97-AF65-F5344CB8AC3E}">
        <p14:creationId xmlns:p14="http://schemas.microsoft.com/office/powerpoint/2010/main" val="1291297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301625"/>
            <a:ext cx="10363200" cy="146208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1981200"/>
            <a:ext cx="10363200" cy="4114800"/>
          </a:xfrm>
        </p:spPr>
        <p:txBody>
          <a:bodyPr/>
          <a:lstStyle/>
          <a:p>
            <a:pPr lvl="0"/>
            <a:endParaRPr lang="en-US" noProof="0" smtClean="0"/>
          </a:p>
        </p:txBody>
      </p:sp>
      <p:sp>
        <p:nvSpPr>
          <p:cNvPr id="4" name="Rectangle 139"/>
          <p:cNvSpPr>
            <a:spLocks noGrp="1" noChangeArrowheads="1"/>
          </p:cNvSpPr>
          <p:nvPr>
            <p:ph type="dt" sz="half" idx="10"/>
          </p:nvPr>
        </p:nvSpPr>
        <p:spPr>
          <a:ln/>
        </p:spPr>
        <p:txBody>
          <a:bodyPr/>
          <a:lstStyle>
            <a:lvl1pPr>
              <a:defRPr/>
            </a:lvl1pPr>
          </a:lstStyle>
          <a:p>
            <a:pPr>
              <a:defRPr/>
            </a:pPr>
            <a:endParaRPr lang="en-US"/>
          </a:p>
        </p:txBody>
      </p:sp>
      <p:sp>
        <p:nvSpPr>
          <p:cNvPr id="5" name="Rectangle 140"/>
          <p:cNvSpPr>
            <a:spLocks noGrp="1" noChangeArrowheads="1"/>
          </p:cNvSpPr>
          <p:nvPr>
            <p:ph type="ftr" sz="quarter" idx="11"/>
          </p:nvPr>
        </p:nvSpPr>
        <p:spPr>
          <a:ln/>
        </p:spPr>
        <p:txBody>
          <a:bodyPr/>
          <a:lstStyle>
            <a:lvl1pPr>
              <a:defRPr/>
            </a:lvl1pPr>
          </a:lstStyle>
          <a:p>
            <a:pPr>
              <a:defRPr/>
            </a:pPr>
            <a:endParaRPr lang="en-US"/>
          </a:p>
        </p:txBody>
      </p:sp>
      <p:sp>
        <p:nvSpPr>
          <p:cNvPr id="6" name="Rectangle 141"/>
          <p:cNvSpPr>
            <a:spLocks noGrp="1" noChangeArrowheads="1"/>
          </p:cNvSpPr>
          <p:nvPr>
            <p:ph type="sldNum" sz="quarter" idx="12"/>
          </p:nvPr>
        </p:nvSpPr>
        <p:spPr>
          <a:ln/>
        </p:spPr>
        <p:txBody>
          <a:bodyPr/>
          <a:lstStyle>
            <a:lvl1pPr>
              <a:defRPr/>
            </a:lvl1pPr>
          </a:lstStyle>
          <a:p>
            <a:fld id="{1E197799-2741-4587-B421-2EF30752BFCB}" type="slidenum">
              <a:rPr lang="ar-SA" altLang="fa-IR"/>
              <a:pPr/>
              <a:t>‹#›</a:t>
            </a:fld>
            <a:endParaRPr lang="en-US" altLang="fa-IR"/>
          </a:p>
        </p:txBody>
      </p:sp>
    </p:spTree>
    <p:extLst>
      <p:ext uri="{BB962C8B-B14F-4D97-AF65-F5344CB8AC3E}">
        <p14:creationId xmlns:p14="http://schemas.microsoft.com/office/powerpoint/2010/main" val="667410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0A5B24C-30DB-47D3-B48F-795D75FBF266}" type="slidenum">
              <a:rPr lang="fa-IR" smtClean="0"/>
              <a:t>‹#›</a:t>
            </a:fld>
            <a:endParaRPr lang="fa-IR"/>
          </a:p>
        </p:txBody>
      </p:sp>
    </p:spTree>
    <p:extLst>
      <p:ext uri="{BB962C8B-B14F-4D97-AF65-F5344CB8AC3E}">
        <p14:creationId xmlns:p14="http://schemas.microsoft.com/office/powerpoint/2010/main" val="2332495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40A5B24C-30DB-47D3-B48F-795D75FBF266}" type="slidenum">
              <a:rPr lang="fa-IR" smtClean="0"/>
              <a:t>‹#›</a:t>
            </a:fld>
            <a:endParaRPr lang="fa-I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9521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0A5B24C-30DB-47D3-B48F-795D75FBF266}" type="slidenum">
              <a:rPr lang="fa-IR" smtClean="0"/>
              <a:t>‹#›</a:t>
            </a:fld>
            <a:endParaRPr lang="fa-IR"/>
          </a:p>
        </p:txBody>
      </p:sp>
    </p:spTree>
    <p:extLst>
      <p:ext uri="{BB962C8B-B14F-4D97-AF65-F5344CB8AC3E}">
        <p14:creationId xmlns:p14="http://schemas.microsoft.com/office/powerpoint/2010/main" val="3099627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40A5B24C-30DB-47D3-B48F-795D75FBF266}" type="slidenum">
              <a:rPr lang="fa-IR" smtClean="0"/>
              <a:t>‹#›</a:t>
            </a:fld>
            <a:endParaRPr lang="fa-IR"/>
          </a:p>
        </p:txBody>
      </p:sp>
    </p:spTree>
    <p:extLst>
      <p:ext uri="{BB962C8B-B14F-4D97-AF65-F5344CB8AC3E}">
        <p14:creationId xmlns:p14="http://schemas.microsoft.com/office/powerpoint/2010/main" val="530640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40A5B24C-30DB-47D3-B48F-795D75FBF266}" type="slidenum">
              <a:rPr lang="fa-IR" smtClean="0"/>
              <a:t>‹#›</a:t>
            </a:fld>
            <a:endParaRPr lang="fa-IR"/>
          </a:p>
        </p:txBody>
      </p:sp>
    </p:spTree>
    <p:extLst>
      <p:ext uri="{BB962C8B-B14F-4D97-AF65-F5344CB8AC3E}">
        <p14:creationId xmlns:p14="http://schemas.microsoft.com/office/powerpoint/2010/main" val="70788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fa-IR"/>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fa-IR"/>
          </a:p>
        </p:txBody>
      </p:sp>
      <p:sp>
        <p:nvSpPr>
          <p:cNvPr id="9" name="Slide Number Placeholder 8"/>
          <p:cNvSpPr>
            <a:spLocks noGrp="1"/>
          </p:cNvSpPr>
          <p:nvPr>
            <p:ph type="sldNum" sz="quarter" idx="12"/>
          </p:nvPr>
        </p:nvSpPr>
        <p:spPr/>
        <p:txBody>
          <a:bodyPr/>
          <a:lstStyle/>
          <a:p>
            <a:fld id="{40A5B24C-30DB-47D3-B48F-795D75FBF266}" type="slidenum">
              <a:rPr lang="fa-IR" smtClean="0"/>
              <a:t>‹#›</a:t>
            </a:fld>
            <a:endParaRPr lang="fa-IR"/>
          </a:p>
        </p:txBody>
      </p:sp>
    </p:spTree>
    <p:extLst>
      <p:ext uri="{BB962C8B-B14F-4D97-AF65-F5344CB8AC3E}">
        <p14:creationId xmlns:p14="http://schemas.microsoft.com/office/powerpoint/2010/main" val="121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fa-I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fa-I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0A5B24C-30DB-47D3-B48F-795D75FBF266}" type="slidenum">
              <a:rPr lang="fa-IR" smtClean="0"/>
              <a:t>‹#›</a:t>
            </a:fld>
            <a:endParaRPr lang="fa-IR"/>
          </a:p>
        </p:txBody>
      </p:sp>
    </p:spTree>
    <p:extLst>
      <p:ext uri="{BB962C8B-B14F-4D97-AF65-F5344CB8AC3E}">
        <p14:creationId xmlns:p14="http://schemas.microsoft.com/office/powerpoint/2010/main" val="138304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40A5B24C-30DB-47D3-B48F-795D75FBF266}" type="slidenum">
              <a:rPr lang="fa-IR" smtClean="0"/>
              <a:t>‹#›</a:t>
            </a:fld>
            <a:endParaRPr lang="fa-IR"/>
          </a:p>
        </p:txBody>
      </p:sp>
    </p:spTree>
    <p:extLst>
      <p:ext uri="{BB962C8B-B14F-4D97-AF65-F5344CB8AC3E}">
        <p14:creationId xmlns:p14="http://schemas.microsoft.com/office/powerpoint/2010/main" val="462938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fa-IR"/>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fa-IR"/>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0A5B24C-30DB-47D3-B48F-795D75FBF266}" type="slidenum">
              <a:rPr lang="fa-IR" smtClean="0"/>
              <a:t>‹#›</a:t>
            </a:fld>
            <a:endParaRPr lang="fa-IR"/>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0305419"/>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Lst>
  <p:hf hdr="0" ftr="0" dt="0"/>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999617" y="4228939"/>
            <a:ext cx="3267580" cy="2892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7561"/>
          <a:stretch/>
        </p:blipFill>
        <p:spPr>
          <a:xfrm>
            <a:off x="2401280" y="912420"/>
            <a:ext cx="7153780" cy="4959625"/>
          </a:xfrm>
          <a:prstGeom prst="rect">
            <a:avLst/>
          </a:prstGeom>
        </p:spPr>
      </p:pic>
      <p:sp>
        <p:nvSpPr>
          <p:cNvPr id="2" name="Title 1"/>
          <p:cNvSpPr>
            <a:spLocks noGrp="1"/>
          </p:cNvSpPr>
          <p:nvPr>
            <p:ph type="ctrTitle"/>
          </p:nvPr>
        </p:nvSpPr>
        <p:spPr>
          <a:xfrm>
            <a:off x="2628181" y="-1487836"/>
            <a:ext cx="9144000" cy="2387600"/>
          </a:xfrm>
        </p:spPr>
        <p:txBody>
          <a:bodyPr>
            <a:normAutofit/>
          </a:bodyPr>
          <a:lstStyle/>
          <a:p>
            <a:r>
              <a:rPr lang="en-US" sz="3600" b="1" cap="all" dirty="0">
                <a:solidFill>
                  <a:schemeClr val="accent1">
                    <a:lumMod val="75000"/>
                  </a:schemeClr>
                </a:solidFill>
              </a:rPr>
              <a:t>Nominal Group Technique (NGT)</a:t>
            </a:r>
            <a:endParaRPr lang="fa-IR" sz="3600" b="1" dirty="0">
              <a:solidFill>
                <a:schemeClr val="accent1">
                  <a:lumMod val="75000"/>
                </a:schemeClr>
              </a:solidFill>
            </a:endParaRPr>
          </a:p>
        </p:txBody>
      </p:sp>
      <p:sp>
        <p:nvSpPr>
          <p:cNvPr id="3" name="Subtitle 2"/>
          <p:cNvSpPr>
            <a:spLocks noGrp="1"/>
          </p:cNvSpPr>
          <p:nvPr>
            <p:ph type="subTitle" idx="1"/>
          </p:nvPr>
        </p:nvSpPr>
        <p:spPr>
          <a:xfrm>
            <a:off x="2628181" y="899764"/>
            <a:ext cx="9144000" cy="1655762"/>
          </a:xfrm>
        </p:spPr>
        <p:txBody>
          <a:bodyPr/>
          <a:lstStyle/>
          <a:p>
            <a:pPr algn="r"/>
            <a:r>
              <a:rPr lang="fa-IR" dirty="0" smtClean="0">
                <a:solidFill>
                  <a:schemeClr val="accent1">
                    <a:lumMod val="75000"/>
                  </a:schemeClr>
                </a:solidFill>
                <a:cs typeface="B Titr" panose="00000700000000000000" pitchFamily="2" charset="-78"/>
              </a:rPr>
              <a:t>روش گروه اسمی</a:t>
            </a:r>
            <a:endParaRPr lang="fa-IR" dirty="0">
              <a:solidFill>
                <a:schemeClr val="accent1">
                  <a:lumMod val="75000"/>
                </a:schemeClr>
              </a:solidFill>
              <a:cs typeface="B Titr" panose="00000700000000000000" pitchFamily="2" charset="-78"/>
            </a:endParaRPr>
          </a:p>
        </p:txBody>
      </p:sp>
    </p:spTree>
    <p:extLst>
      <p:ext uri="{BB962C8B-B14F-4D97-AF65-F5344CB8AC3E}">
        <p14:creationId xmlns:p14="http://schemas.microsoft.com/office/powerpoint/2010/main" val="1563692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800" dirty="0" smtClean="0">
                <a:cs typeface="B Titr" panose="00000700000000000000" pitchFamily="2" charset="-78"/>
              </a:rPr>
              <a:t>تصمیم های گروهی</a:t>
            </a:r>
            <a:br>
              <a:rPr lang="fa-IR" sz="2800" dirty="0" smtClean="0">
                <a:cs typeface="B Titr" panose="00000700000000000000" pitchFamily="2" charset="-78"/>
              </a:rPr>
            </a:br>
            <a:endParaRPr lang="fa-IR" sz="2800" dirty="0">
              <a:cs typeface="B Titr" panose="00000700000000000000" pitchFamily="2" charset="-78"/>
            </a:endParaRPr>
          </a:p>
        </p:txBody>
      </p:sp>
      <p:sp>
        <p:nvSpPr>
          <p:cNvPr id="3" name="Content Placeholder 2"/>
          <p:cNvSpPr>
            <a:spLocks noGrp="1"/>
          </p:cNvSpPr>
          <p:nvPr>
            <p:ph idx="1"/>
          </p:nvPr>
        </p:nvSpPr>
        <p:spPr>
          <a:xfrm>
            <a:off x="5327374" y="3008612"/>
            <a:ext cx="5828306" cy="4023360"/>
          </a:xfrm>
        </p:spPr>
        <p:txBody>
          <a:bodyPr>
            <a:normAutofit/>
          </a:bodyPr>
          <a:lstStyle/>
          <a:p>
            <a:pPr algn="just"/>
            <a:r>
              <a:rPr lang="fa-IR" sz="2800" dirty="0" smtClean="0">
                <a:cs typeface="B Nazanin" panose="00000400000000000000" pitchFamily="2" charset="-78"/>
              </a:rPr>
              <a:t>با </a:t>
            </a:r>
            <a:r>
              <a:rPr lang="fa-IR" sz="2800" dirty="0">
                <a:cs typeface="B Nazanin" panose="00000400000000000000" pitchFamily="2" charset="-78"/>
              </a:rPr>
              <a:t>اين حال، در اغلب سازمان‌ها به سوي </a:t>
            </a:r>
            <a:r>
              <a:rPr lang="fa-IR" sz="2800" dirty="0">
                <a:solidFill>
                  <a:schemeClr val="accent2">
                    <a:lumMod val="60000"/>
                    <a:lumOff val="40000"/>
                  </a:schemeClr>
                </a:solidFill>
                <a:cs typeface="B Nazanin" panose="00000400000000000000" pitchFamily="2" charset="-78"/>
              </a:rPr>
              <a:t>تصميم‌گيري گروهي</a:t>
            </a:r>
            <a:r>
              <a:rPr lang="fa-IR" sz="2800" dirty="0">
                <a:cs typeface="B Nazanin" panose="00000400000000000000" pitchFamily="2" charset="-78"/>
              </a:rPr>
              <a:t> گرايش بيشتري ديده مي‌شود. شايد علت اصلي روي‌آوردن سازمان‌هاي امروزي به تصميم‌گيري گروهي، اين باشد که همواره </a:t>
            </a:r>
            <a:r>
              <a:rPr lang="fa-IR" sz="2800" dirty="0">
                <a:solidFill>
                  <a:schemeClr val="accent2">
                    <a:lumMod val="60000"/>
                    <a:lumOff val="40000"/>
                  </a:schemeClr>
                </a:solidFill>
                <a:cs typeface="B Nazanin" panose="00000400000000000000" pitchFamily="2" charset="-78"/>
              </a:rPr>
              <a:t>کارايي و اثربخشي </a:t>
            </a:r>
            <a:r>
              <a:rPr lang="fa-IR" sz="2800" dirty="0">
                <a:solidFill>
                  <a:schemeClr val="accent1">
                    <a:lumMod val="75000"/>
                  </a:schemeClr>
                </a:solidFill>
                <a:cs typeface="B Nazanin" panose="00000400000000000000" pitchFamily="2" charset="-78"/>
              </a:rPr>
              <a:t>دو فکر</a:t>
            </a:r>
            <a:r>
              <a:rPr lang="fa-IR" sz="2800" dirty="0">
                <a:cs typeface="B Nazanin" panose="00000400000000000000" pitchFamily="2" charset="-78"/>
              </a:rPr>
              <a:t>، بهتر از دستاوردهاي يک فکر است. دامنه اين انديشه تا به آنجاست که در حال حاضر در بسياري از سازمان‌ها </a:t>
            </a:r>
            <a:r>
              <a:rPr lang="fa-IR" sz="2800" dirty="0">
                <a:solidFill>
                  <a:schemeClr val="accent2">
                    <a:lumMod val="60000"/>
                    <a:lumOff val="40000"/>
                  </a:schemeClr>
                </a:solidFill>
                <a:cs typeface="B Nazanin" panose="00000400000000000000" pitchFamily="2" charset="-78"/>
              </a:rPr>
              <a:t>"گروه" يا "کميته فني"</a:t>
            </a:r>
            <a:r>
              <a:rPr lang="fa-IR" sz="2800" dirty="0">
                <a:solidFill>
                  <a:schemeClr val="accent1">
                    <a:lumMod val="75000"/>
                  </a:schemeClr>
                </a:solidFill>
                <a:cs typeface="B Nazanin" panose="00000400000000000000" pitchFamily="2" charset="-78"/>
              </a:rPr>
              <a:t> </a:t>
            </a:r>
            <a:r>
              <a:rPr lang="fa-IR" sz="2800" dirty="0">
                <a:cs typeface="B Nazanin" panose="00000400000000000000" pitchFamily="2" charset="-78"/>
              </a:rPr>
              <a:t>تصميم‌گيري </a:t>
            </a:r>
            <a:r>
              <a:rPr lang="fa-IR" sz="2800" dirty="0" smtClean="0">
                <a:cs typeface="B Nazanin" panose="00000400000000000000" pitchFamily="2" charset="-78"/>
              </a:rPr>
              <a:t>مي‌کند.</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7561"/>
          <a:stretch/>
        </p:blipFill>
        <p:spPr>
          <a:xfrm>
            <a:off x="403106" y="3295028"/>
            <a:ext cx="4327921" cy="3000493"/>
          </a:xfrm>
          <a:prstGeom prst="rect">
            <a:avLst/>
          </a:prstGeom>
        </p:spPr>
      </p:pic>
      <p:sp>
        <p:nvSpPr>
          <p:cNvPr id="5" name="TextBox 4"/>
          <p:cNvSpPr txBox="1"/>
          <p:nvPr/>
        </p:nvSpPr>
        <p:spPr>
          <a:xfrm>
            <a:off x="1192696" y="2039140"/>
            <a:ext cx="9962984" cy="954107"/>
          </a:xfrm>
          <a:prstGeom prst="rect">
            <a:avLst/>
          </a:prstGeom>
          <a:noFill/>
        </p:spPr>
        <p:txBody>
          <a:bodyPr wrap="square" rtlCol="1">
            <a:spAutoFit/>
          </a:bodyPr>
          <a:lstStyle/>
          <a:p>
            <a:r>
              <a:rPr lang="fa-IR" sz="2800" dirty="0">
                <a:solidFill>
                  <a:schemeClr val="tx1">
                    <a:lumMod val="75000"/>
                    <a:lumOff val="25000"/>
                  </a:schemeClr>
                </a:solidFill>
                <a:cs typeface="B Nazanin" panose="00000400000000000000" pitchFamily="2" charset="-78"/>
              </a:rPr>
              <a:t>امروزه در اکثر سازمان‌ها تصميمات به دو صورت </a:t>
            </a:r>
            <a:r>
              <a:rPr lang="fa-IR" sz="2800" dirty="0">
                <a:solidFill>
                  <a:schemeClr val="accent2">
                    <a:lumMod val="60000"/>
                    <a:lumOff val="40000"/>
                  </a:schemeClr>
                </a:solidFill>
                <a:cs typeface="B Nazanin" panose="00000400000000000000" pitchFamily="2" charset="-78"/>
              </a:rPr>
              <a:t>فردي و گروهي </a:t>
            </a:r>
            <a:r>
              <a:rPr lang="fa-IR" sz="2800" dirty="0">
                <a:solidFill>
                  <a:schemeClr val="tx1">
                    <a:lumMod val="75000"/>
                    <a:lumOff val="25000"/>
                  </a:schemeClr>
                </a:solidFill>
                <a:cs typeface="B Nazanin" panose="00000400000000000000" pitchFamily="2" charset="-78"/>
              </a:rPr>
              <a:t>اتخاذ مي‌شود. هر يک از اين دو، نقاط قوت و ضعف خاصي دارند.</a:t>
            </a:r>
          </a:p>
        </p:txBody>
      </p:sp>
      <p:sp>
        <p:nvSpPr>
          <p:cNvPr id="8" name="Slide Number Placeholder 7"/>
          <p:cNvSpPr>
            <a:spLocks noGrp="1"/>
          </p:cNvSpPr>
          <p:nvPr>
            <p:ph type="sldNum" sz="quarter" idx="12"/>
          </p:nvPr>
        </p:nvSpPr>
        <p:spPr/>
        <p:txBody>
          <a:bodyPr/>
          <a:lstStyle/>
          <a:p>
            <a:r>
              <a:rPr lang="fa-IR" sz="2400" dirty="0" smtClean="0">
                <a:cs typeface="B Nazanin" panose="00000400000000000000" pitchFamily="2" charset="-78"/>
              </a:rPr>
              <a:t>1/8</a:t>
            </a:r>
            <a:endParaRPr lang="fa-IR" sz="2400" dirty="0">
              <a:cs typeface="B Nazanin" panose="00000400000000000000" pitchFamily="2" charset="-78"/>
            </a:endParaRPr>
          </a:p>
        </p:txBody>
      </p:sp>
    </p:spTree>
    <p:extLst>
      <p:ext uri="{BB962C8B-B14F-4D97-AF65-F5344CB8AC3E}">
        <p14:creationId xmlns:p14="http://schemas.microsoft.com/office/powerpoint/2010/main" val="2291592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altLang="fa-IR" sz="2800" dirty="0" smtClean="0">
                <a:cs typeface="B Titr" panose="00000700000000000000" pitchFamily="2" charset="-78"/>
              </a:rPr>
              <a:t>تعریف روش </a:t>
            </a:r>
            <a:r>
              <a:rPr lang="fa-IR" altLang="fa-IR" sz="2800" dirty="0">
                <a:cs typeface="B Titr" panose="00000700000000000000" pitchFamily="2" charset="-78"/>
              </a:rPr>
              <a:t>گروه </a:t>
            </a:r>
            <a:r>
              <a:rPr lang="fa-IR" altLang="fa-IR" sz="2800" dirty="0" smtClean="0">
                <a:cs typeface="B Titr" panose="00000700000000000000" pitchFamily="2" charset="-78"/>
              </a:rPr>
              <a:t>اسمی</a:t>
            </a:r>
            <a:br>
              <a:rPr lang="fa-IR" altLang="fa-IR" sz="2800" dirty="0" smtClean="0">
                <a:cs typeface="B Titr" panose="00000700000000000000" pitchFamily="2" charset="-78"/>
              </a:rPr>
            </a:br>
            <a:endParaRPr lang="fa-IR" sz="2800" dirty="0">
              <a:cs typeface="B Titr" panose="00000700000000000000" pitchFamily="2" charset="-78"/>
            </a:endParaRPr>
          </a:p>
        </p:txBody>
      </p:sp>
      <p:sp>
        <p:nvSpPr>
          <p:cNvPr id="3" name="Content Placeholder 2"/>
          <p:cNvSpPr>
            <a:spLocks noGrp="1"/>
          </p:cNvSpPr>
          <p:nvPr>
            <p:ph idx="1"/>
          </p:nvPr>
        </p:nvSpPr>
        <p:spPr/>
        <p:txBody>
          <a:bodyPr>
            <a:normAutofit/>
          </a:bodyPr>
          <a:lstStyle/>
          <a:p>
            <a:pPr algn="just"/>
            <a:r>
              <a:rPr lang="fa-IR" sz="2800" dirty="0">
                <a:cs typeface="B Nazanin" panose="00000400000000000000" pitchFamily="2" charset="-78"/>
              </a:rPr>
              <a:t>این تکنیک یک روش رو در رو برای </a:t>
            </a:r>
            <a:r>
              <a:rPr lang="fa-IR" sz="2800" dirty="0">
                <a:solidFill>
                  <a:schemeClr val="accent2">
                    <a:lumMod val="60000"/>
                    <a:lumOff val="40000"/>
                  </a:schemeClr>
                </a:solidFill>
                <a:cs typeface="B Nazanin" panose="00000400000000000000" pitchFamily="2" charset="-78"/>
              </a:rPr>
              <a:t>توافق گروهی </a:t>
            </a:r>
            <a:r>
              <a:rPr lang="fa-IR" sz="2800" dirty="0">
                <a:cs typeface="B Nazanin" panose="00000400000000000000" pitchFamily="2" charset="-78"/>
              </a:rPr>
              <a:t>می باشد. یکی از کاربردهای متداول این روش در </a:t>
            </a:r>
            <a:r>
              <a:rPr lang="fa-IR" sz="2800" dirty="0">
                <a:solidFill>
                  <a:schemeClr val="accent2">
                    <a:lumMod val="60000"/>
                    <a:lumOff val="40000"/>
                  </a:schemeClr>
                </a:solidFill>
                <a:cs typeface="B Nazanin" panose="00000400000000000000" pitchFamily="2" charset="-78"/>
              </a:rPr>
              <a:t>برنامه ریزی سازمانی </a:t>
            </a:r>
            <a:r>
              <a:rPr lang="fa-IR" sz="2800" dirty="0">
                <a:cs typeface="B Nazanin" panose="00000400000000000000" pitchFamily="2" charset="-78"/>
              </a:rPr>
              <a:t>می </a:t>
            </a:r>
            <a:r>
              <a:rPr lang="fa-IR" sz="2800" dirty="0" smtClean="0">
                <a:cs typeface="B Nazanin" panose="00000400000000000000" pitchFamily="2" charset="-78"/>
              </a:rPr>
              <a:t>باشد. مزیت </a:t>
            </a:r>
            <a:r>
              <a:rPr lang="fa-IR" sz="2800" dirty="0">
                <a:cs typeface="B Nazanin" panose="00000400000000000000" pitchFamily="2" charset="-78"/>
              </a:rPr>
              <a:t>این روش در آن است که افراد همه مسائل را قبل از ارزیابی بین یکدیگر </a:t>
            </a:r>
            <a:r>
              <a:rPr lang="fa-IR" sz="2800" dirty="0" smtClean="0">
                <a:cs typeface="B Nazanin" panose="00000400000000000000" pitchFamily="2" charset="-78"/>
              </a:rPr>
              <a:t>تسهیم کرده </a:t>
            </a:r>
            <a:r>
              <a:rPr lang="fa-IR" sz="2800" dirty="0">
                <a:cs typeface="B Nazanin" panose="00000400000000000000" pitchFamily="2" charset="-78"/>
              </a:rPr>
              <a:t>و در مورد آن بحث می کنند. همچنین هر یک از افراد سازمان بصورت مساوی در ارزیابی شرکت می کند. </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7561"/>
          <a:stretch/>
        </p:blipFill>
        <p:spPr>
          <a:xfrm>
            <a:off x="403106" y="3295028"/>
            <a:ext cx="4327921" cy="3000493"/>
          </a:xfrm>
          <a:prstGeom prst="rect">
            <a:avLst/>
          </a:prstGeom>
        </p:spPr>
      </p:pic>
      <p:sp>
        <p:nvSpPr>
          <p:cNvPr id="7" name="TextBox 6"/>
          <p:cNvSpPr txBox="1"/>
          <p:nvPr/>
        </p:nvSpPr>
        <p:spPr>
          <a:xfrm>
            <a:off x="4860235" y="3458817"/>
            <a:ext cx="6295445" cy="3231654"/>
          </a:xfrm>
          <a:prstGeom prst="rect">
            <a:avLst/>
          </a:prstGeom>
          <a:noFill/>
        </p:spPr>
        <p:txBody>
          <a:bodyPr wrap="square" rtlCol="1">
            <a:spAutoFit/>
          </a:bodyPr>
          <a:lstStyle/>
          <a:p>
            <a:pPr algn="just"/>
            <a:r>
              <a:rPr lang="fa-IR" sz="2800" dirty="0" smtClean="0">
                <a:solidFill>
                  <a:schemeClr val="tx1">
                    <a:lumMod val="75000"/>
                    <a:lumOff val="25000"/>
                  </a:schemeClr>
                </a:solidFill>
                <a:cs typeface="B Nazanin" panose="00000400000000000000" pitchFamily="2" charset="-78"/>
              </a:rPr>
              <a:t>این </a:t>
            </a:r>
            <a:r>
              <a:rPr lang="fa-IR" sz="2800" dirty="0">
                <a:solidFill>
                  <a:schemeClr val="tx1">
                    <a:lumMod val="75000"/>
                    <a:lumOff val="25000"/>
                  </a:schemeClr>
                </a:solidFill>
                <a:cs typeface="B Nazanin" panose="00000400000000000000" pitchFamily="2" charset="-78"/>
              </a:rPr>
              <a:t>روش یک روش </a:t>
            </a:r>
            <a:r>
              <a:rPr lang="fa-IR" sz="2800" dirty="0">
                <a:solidFill>
                  <a:schemeClr val="accent2">
                    <a:lumMod val="60000"/>
                    <a:lumOff val="40000"/>
                  </a:schemeClr>
                </a:solidFill>
                <a:cs typeface="B Nazanin" panose="00000400000000000000" pitchFamily="2" charset="-78"/>
              </a:rPr>
              <a:t>جایگزین برای روش طوفان مغزی </a:t>
            </a:r>
            <a:r>
              <a:rPr lang="fa-IR" sz="2800" dirty="0" smtClean="0">
                <a:solidFill>
                  <a:schemeClr val="tx1">
                    <a:lumMod val="75000"/>
                    <a:lumOff val="25000"/>
                  </a:schemeClr>
                </a:solidFill>
                <a:cs typeface="B Nazanin" panose="00000400000000000000" pitchFamily="2" charset="-78"/>
              </a:rPr>
              <a:t>است. در </a:t>
            </a:r>
            <a:r>
              <a:rPr lang="fa-IR" sz="2800" dirty="0">
                <a:solidFill>
                  <a:schemeClr val="tx1">
                    <a:lumMod val="75000"/>
                    <a:lumOff val="25000"/>
                  </a:schemeClr>
                </a:solidFill>
                <a:cs typeface="B Nazanin" panose="00000400000000000000" pitchFamily="2" charset="-78"/>
              </a:rPr>
              <a:t>این روش از چیره شدن یک فرد در مباحثات ممانعت می شود. همین امر باعث می شود که افراد غیر فعال شرکت فعالانه تری در جلسات داشته باشند. نتیجه این روش نیز یک </a:t>
            </a:r>
            <a:r>
              <a:rPr lang="fa-IR" sz="2800" dirty="0">
                <a:solidFill>
                  <a:schemeClr val="accent2">
                    <a:lumMod val="60000"/>
                    <a:lumOff val="40000"/>
                  </a:schemeClr>
                </a:solidFill>
                <a:cs typeface="B Nazanin" panose="00000400000000000000" pitchFamily="2" charset="-78"/>
              </a:rPr>
              <a:t>اولویت بندی از راه حل ها و پیشنهادات </a:t>
            </a:r>
            <a:r>
              <a:rPr lang="fa-IR" sz="2800" dirty="0">
                <a:solidFill>
                  <a:schemeClr val="tx1">
                    <a:lumMod val="75000"/>
                    <a:lumOff val="25000"/>
                  </a:schemeClr>
                </a:solidFill>
                <a:cs typeface="B Nazanin" panose="00000400000000000000" pitchFamily="2" charset="-78"/>
              </a:rPr>
              <a:t>می باشد.</a:t>
            </a:r>
          </a:p>
          <a:p>
            <a:endParaRPr lang="fa-IR" dirty="0" smtClean="0">
              <a:cs typeface="B Nazanin" panose="00000400000000000000" pitchFamily="2" charset="-78"/>
            </a:endParaRPr>
          </a:p>
          <a:p>
            <a:endParaRPr lang="fa-IR" dirty="0"/>
          </a:p>
        </p:txBody>
      </p:sp>
      <p:sp>
        <p:nvSpPr>
          <p:cNvPr id="8" name="Slide Number Placeholder 7"/>
          <p:cNvSpPr>
            <a:spLocks noGrp="1"/>
          </p:cNvSpPr>
          <p:nvPr>
            <p:ph type="sldNum" sz="quarter" idx="12"/>
          </p:nvPr>
        </p:nvSpPr>
        <p:spPr/>
        <p:txBody>
          <a:bodyPr/>
          <a:lstStyle/>
          <a:p>
            <a:r>
              <a:rPr lang="fa-IR" sz="2400" dirty="0" smtClean="0">
                <a:cs typeface="B Nazanin" panose="00000400000000000000" pitchFamily="2" charset="-78"/>
              </a:rPr>
              <a:t>2/8</a:t>
            </a:r>
            <a:endParaRPr lang="fa-IR" sz="2400" dirty="0">
              <a:cs typeface="B Nazanin" panose="00000400000000000000" pitchFamily="2" charset="-78"/>
            </a:endParaRPr>
          </a:p>
        </p:txBody>
      </p:sp>
    </p:spTree>
    <p:extLst>
      <p:ext uri="{BB962C8B-B14F-4D97-AF65-F5344CB8AC3E}">
        <p14:creationId xmlns:p14="http://schemas.microsoft.com/office/powerpoint/2010/main" val="80977649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097280" y="286603"/>
            <a:ext cx="10058400" cy="1450757"/>
          </a:xfrm>
          <a:prstGeom prst="rect">
            <a:avLst/>
          </a:prstGeom>
        </p:spPr>
        <p:txBody>
          <a:bodyPr vert="horz" lIns="91440" tIns="45720" rIns="91440" bIns="45720" rtlCol="0" anchor="b">
            <a:normAutofit/>
          </a:bodyPr>
          <a:lst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r>
              <a:rPr lang="fa-IR" altLang="fa-IR" sz="2800" dirty="0" smtClean="0">
                <a:cs typeface="B Titr" panose="00000700000000000000" pitchFamily="2" charset="-78"/>
              </a:rPr>
              <a:t>مراحل انجام روش گروه اسمی</a:t>
            </a:r>
            <a:br>
              <a:rPr lang="fa-IR" altLang="fa-IR" sz="2800" dirty="0" smtClean="0">
                <a:cs typeface="B Titr" panose="00000700000000000000" pitchFamily="2" charset="-78"/>
              </a:rPr>
            </a:br>
            <a:endParaRPr lang="fa-IR" sz="2800" dirty="0">
              <a:cs typeface="B Titr" panose="00000700000000000000" pitchFamily="2" charset="-78"/>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80" y="2005487"/>
            <a:ext cx="4372238" cy="4125837"/>
          </a:xfrm>
          <a:prstGeom prst="rect">
            <a:avLst/>
          </a:prstGeom>
        </p:spPr>
      </p:pic>
      <p:sp>
        <p:nvSpPr>
          <p:cNvPr id="5" name="TextBox 4"/>
          <p:cNvSpPr txBox="1"/>
          <p:nvPr/>
        </p:nvSpPr>
        <p:spPr>
          <a:xfrm>
            <a:off x="5505653" y="2085700"/>
            <a:ext cx="5774795" cy="3970318"/>
          </a:xfrm>
          <a:prstGeom prst="rect">
            <a:avLst/>
          </a:prstGeom>
          <a:noFill/>
        </p:spPr>
        <p:txBody>
          <a:bodyPr wrap="square" rtlCol="1">
            <a:spAutoFit/>
          </a:bodyPr>
          <a:lstStyle/>
          <a:p>
            <a:pPr marL="342900" indent="-342900" algn="just">
              <a:buFont typeface="+mj-lt"/>
              <a:buAutoNum type="arabicPeriod"/>
            </a:pPr>
            <a:r>
              <a:rPr lang="fa-IR" dirty="0">
                <a:solidFill>
                  <a:schemeClr val="tx1">
                    <a:lumMod val="75000"/>
                    <a:lumOff val="25000"/>
                  </a:schemeClr>
                </a:solidFill>
                <a:cs typeface="B Nazanin" panose="00000400000000000000" pitchFamily="2" charset="-78"/>
              </a:rPr>
              <a:t>گروهي از افراد براي آگاهي از موضوع مورد بحث </a:t>
            </a:r>
            <a:r>
              <a:rPr lang="fa-IR" dirty="0">
                <a:solidFill>
                  <a:schemeClr val="accent2">
                    <a:lumMod val="60000"/>
                    <a:lumOff val="40000"/>
                  </a:schemeClr>
                </a:solidFill>
                <a:cs typeface="B Nazanin" panose="00000400000000000000" pitchFamily="2" charset="-78"/>
              </a:rPr>
              <a:t>تشکيل جلسه </a:t>
            </a:r>
            <a:r>
              <a:rPr lang="fa-IR" dirty="0">
                <a:solidFill>
                  <a:schemeClr val="tx1">
                    <a:lumMod val="75000"/>
                    <a:lumOff val="25000"/>
                  </a:schemeClr>
                </a:solidFill>
                <a:cs typeface="B Nazanin" panose="00000400000000000000" pitchFamily="2" charset="-78"/>
              </a:rPr>
              <a:t>مي‌دهند.</a:t>
            </a:r>
          </a:p>
          <a:p>
            <a:pPr marL="342900" indent="-342900" algn="just">
              <a:buFont typeface="+mj-lt"/>
              <a:buAutoNum type="arabicPeriod"/>
            </a:pPr>
            <a:r>
              <a:rPr lang="fa-IR" dirty="0">
                <a:solidFill>
                  <a:schemeClr val="accent2">
                    <a:lumMod val="60000"/>
                    <a:lumOff val="40000"/>
                  </a:schemeClr>
                </a:solidFill>
                <a:cs typeface="B Nazanin" panose="00000400000000000000" pitchFamily="2" charset="-78"/>
              </a:rPr>
              <a:t>موضوع</a:t>
            </a:r>
            <a:r>
              <a:rPr lang="fa-IR" dirty="0">
                <a:solidFill>
                  <a:schemeClr val="tx1">
                    <a:lumMod val="75000"/>
                    <a:lumOff val="25000"/>
                  </a:schemeClr>
                </a:solidFill>
                <a:cs typeface="B Nazanin" panose="00000400000000000000" pitchFamily="2" charset="-78"/>
              </a:rPr>
              <a:t> براي اعضاي جلسه </a:t>
            </a:r>
            <a:r>
              <a:rPr lang="fa-IR" dirty="0">
                <a:solidFill>
                  <a:schemeClr val="accent2">
                    <a:lumMod val="60000"/>
                    <a:lumOff val="40000"/>
                  </a:schemeClr>
                </a:solidFill>
                <a:cs typeface="B Nazanin" panose="00000400000000000000" pitchFamily="2" charset="-78"/>
              </a:rPr>
              <a:t>تشريح</a:t>
            </a:r>
            <a:r>
              <a:rPr lang="fa-IR" dirty="0">
                <a:solidFill>
                  <a:schemeClr val="tx1">
                    <a:lumMod val="75000"/>
                    <a:lumOff val="25000"/>
                  </a:schemeClr>
                </a:solidFill>
                <a:cs typeface="B Nazanin" panose="00000400000000000000" pitchFamily="2" charset="-78"/>
              </a:rPr>
              <a:t> </a:t>
            </a:r>
            <a:r>
              <a:rPr lang="fa-IR" dirty="0" smtClean="0">
                <a:solidFill>
                  <a:schemeClr val="tx1">
                    <a:lumMod val="75000"/>
                    <a:lumOff val="25000"/>
                  </a:schemeClr>
                </a:solidFill>
                <a:cs typeface="B Nazanin" panose="00000400000000000000" pitchFamily="2" charset="-78"/>
              </a:rPr>
              <a:t>مي‌شود (توسط تسهیل گر).</a:t>
            </a:r>
          </a:p>
          <a:p>
            <a:pPr marL="342900" indent="-342900" algn="just">
              <a:buFont typeface="+mj-lt"/>
              <a:buAutoNum type="arabicPeriod" startAt="3"/>
            </a:pPr>
            <a:r>
              <a:rPr lang="fa-IR" dirty="0" smtClean="0">
                <a:solidFill>
                  <a:schemeClr val="tx1">
                    <a:lumMod val="75000"/>
                    <a:lumOff val="25000"/>
                  </a:schemeClr>
                </a:solidFill>
                <a:cs typeface="B Nazanin" panose="00000400000000000000" pitchFamily="2" charset="-78"/>
              </a:rPr>
              <a:t>هر </a:t>
            </a:r>
            <a:r>
              <a:rPr lang="fa-IR" dirty="0">
                <a:solidFill>
                  <a:schemeClr val="tx1">
                    <a:lumMod val="75000"/>
                    <a:lumOff val="25000"/>
                  </a:schemeClr>
                </a:solidFill>
                <a:cs typeface="B Nazanin" panose="00000400000000000000" pitchFamily="2" charset="-78"/>
              </a:rPr>
              <a:t>يک از اعضا </a:t>
            </a:r>
            <a:r>
              <a:rPr lang="fa-IR" dirty="0">
                <a:solidFill>
                  <a:schemeClr val="accent2">
                    <a:lumMod val="60000"/>
                    <a:lumOff val="40000"/>
                  </a:schemeClr>
                </a:solidFill>
                <a:cs typeface="B Nazanin" panose="00000400000000000000" pitchFamily="2" charset="-78"/>
              </a:rPr>
              <a:t>فهرستي از نظرهاي خود را بر روي کاغذ</a:t>
            </a:r>
            <a:r>
              <a:rPr lang="fa-IR" dirty="0">
                <a:solidFill>
                  <a:schemeClr val="tx1">
                    <a:lumMod val="75000"/>
                    <a:lumOff val="25000"/>
                  </a:schemeClr>
                </a:solidFill>
                <a:cs typeface="B Nazanin" panose="00000400000000000000" pitchFamily="2" charset="-78"/>
              </a:rPr>
              <a:t> مي‌نويسد. </a:t>
            </a:r>
            <a:r>
              <a:rPr lang="fa-IR" dirty="0">
                <a:solidFill>
                  <a:srgbClr val="C00000"/>
                </a:solidFill>
                <a:cs typeface="B Nazanin" panose="00000400000000000000" pitchFamily="2" charset="-78"/>
              </a:rPr>
              <a:t>اعضاي گروه حق بحث با يکديگر را ندارند. </a:t>
            </a:r>
          </a:p>
          <a:p>
            <a:pPr marL="342900" indent="-342900" algn="just">
              <a:buFont typeface="+mj-lt"/>
              <a:buAutoNum type="arabicPeriod" startAt="3"/>
            </a:pPr>
            <a:r>
              <a:rPr lang="fa-IR" dirty="0" smtClean="0">
                <a:solidFill>
                  <a:schemeClr val="tx1">
                    <a:lumMod val="75000"/>
                    <a:lumOff val="25000"/>
                  </a:schemeClr>
                </a:solidFill>
                <a:cs typeface="B Nazanin" panose="00000400000000000000" pitchFamily="2" charset="-78"/>
              </a:rPr>
              <a:t>هر </a:t>
            </a:r>
            <a:r>
              <a:rPr lang="fa-IR" dirty="0">
                <a:solidFill>
                  <a:schemeClr val="tx1">
                    <a:lumMod val="75000"/>
                    <a:lumOff val="25000"/>
                  </a:schemeClr>
                </a:solidFill>
                <a:cs typeface="B Nazanin" panose="00000400000000000000" pitchFamily="2" charset="-78"/>
              </a:rPr>
              <a:t>يک از اعضا نظرهايش را به گروه </a:t>
            </a:r>
            <a:r>
              <a:rPr lang="fa-IR" dirty="0">
                <a:solidFill>
                  <a:schemeClr val="accent2">
                    <a:lumMod val="60000"/>
                    <a:lumOff val="40000"/>
                  </a:schemeClr>
                </a:solidFill>
                <a:cs typeface="B Nazanin" panose="00000400000000000000" pitchFamily="2" charset="-78"/>
              </a:rPr>
              <a:t>ارائه </a:t>
            </a:r>
            <a:r>
              <a:rPr lang="fa-IR" dirty="0">
                <a:solidFill>
                  <a:schemeClr val="tx1">
                    <a:lumMod val="75000"/>
                    <a:lumOff val="25000"/>
                  </a:schemeClr>
                </a:solidFill>
                <a:cs typeface="B Nazanin" panose="00000400000000000000" pitchFamily="2" charset="-78"/>
              </a:rPr>
              <a:t>مي‌دهد. نظرها بر روي يک تابلو متحرک </a:t>
            </a:r>
            <a:r>
              <a:rPr lang="fa-IR" dirty="0">
                <a:solidFill>
                  <a:schemeClr val="accent2">
                    <a:lumMod val="60000"/>
                    <a:lumOff val="40000"/>
                  </a:schemeClr>
                </a:solidFill>
                <a:cs typeface="B Nazanin" panose="00000400000000000000" pitchFamily="2" charset="-78"/>
              </a:rPr>
              <a:t>ثبت مي‌شوند </a:t>
            </a:r>
            <a:r>
              <a:rPr lang="fa-IR" dirty="0">
                <a:solidFill>
                  <a:schemeClr val="tx1">
                    <a:lumMod val="75000"/>
                    <a:lumOff val="25000"/>
                  </a:schemeClr>
                </a:solidFill>
                <a:cs typeface="B Nazanin" panose="00000400000000000000" pitchFamily="2" charset="-78"/>
              </a:rPr>
              <a:t>و از اعضا خواسته مي‌شود با کامل کردن نظرهاي ديگران فهرست را افزايش </a:t>
            </a:r>
            <a:r>
              <a:rPr lang="fa-IR" dirty="0" smtClean="0">
                <a:solidFill>
                  <a:schemeClr val="tx1">
                    <a:lumMod val="75000"/>
                    <a:lumOff val="25000"/>
                  </a:schemeClr>
                </a:solidFill>
                <a:cs typeface="B Nazanin" panose="00000400000000000000" pitchFamily="2" charset="-78"/>
              </a:rPr>
              <a:t>دهند </a:t>
            </a:r>
            <a:r>
              <a:rPr lang="fa-IR" dirty="0" smtClean="0">
                <a:solidFill>
                  <a:srgbClr val="C00000"/>
                </a:solidFill>
                <a:cs typeface="B Nazanin" panose="00000400000000000000" pitchFamily="2" charset="-78"/>
              </a:rPr>
              <a:t>(بدون ارزیابی).</a:t>
            </a:r>
            <a:endParaRPr lang="fa-IR" dirty="0">
              <a:solidFill>
                <a:srgbClr val="C00000"/>
              </a:solidFill>
              <a:cs typeface="B Nazanin" panose="00000400000000000000" pitchFamily="2" charset="-78"/>
            </a:endParaRPr>
          </a:p>
          <a:p>
            <a:pPr marL="342900" indent="-342900" algn="just">
              <a:buFont typeface="+mj-lt"/>
              <a:buAutoNum type="arabicPeriod" startAt="3"/>
            </a:pPr>
            <a:r>
              <a:rPr lang="fa-IR" dirty="0">
                <a:solidFill>
                  <a:schemeClr val="tx1">
                    <a:lumMod val="75000"/>
                    <a:lumOff val="25000"/>
                  </a:schemeClr>
                </a:solidFill>
                <a:cs typeface="B Nazanin" panose="00000400000000000000" pitchFamily="2" charset="-78"/>
              </a:rPr>
              <a:t>اعضا مي‌توانند درباره نظرهاي ارائه شده </a:t>
            </a:r>
            <a:r>
              <a:rPr lang="fa-IR" dirty="0" smtClean="0">
                <a:solidFill>
                  <a:schemeClr val="accent2">
                    <a:lumMod val="60000"/>
                    <a:lumOff val="40000"/>
                  </a:schemeClr>
                </a:solidFill>
                <a:cs typeface="B Nazanin" panose="00000400000000000000" pitchFamily="2" charset="-78"/>
              </a:rPr>
              <a:t>بحث</a:t>
            </a:r>
            <a:r>
              <a:rPr lang="fa-IR" dirty="0" smtClean="0">
                <a:solidFill>
                  <a:schemeClr val="tx1">
                    <a:lumMod val="75000"/>
                    <a:lumOff val="25000"/>
                  </a:schemeClr>
                </a:solidFill>
                <a:cs typeface="B Nazanin" panose="00000400000000000000" pitchFamily="2" charset="-78"/>
              </a:rPr>
              <a:t> کنند</a:t>
            </a:r>
            <a:r>
              <a:rPr lang="fa-IR" dirty="0">
                <a:solidFill>
                  <a:schemeClr val="tx1">
                    <a:lumMod val="75000"/>
                    <a:lumOff val="25000"/>
                  </a:schemeClr>
                </a:solidFill>
                <a:cs typeface="B Nazanin" panose="00000400000000000000" pitchFamily="2" charset="-78"/>
              </a:rPr>
              <a:t>. بعد از بحث، </a:t>
            </a:r>
            <a:r>
              <a:rPr lang="fa-IR" dirty="0">
                <a:solidFill>
                  <a:schemeClr val="accent2">
                    <a:lumMod val="60000"/>
                    <a:lumOff val="40000"/>
                  </a:schemeClr>
                </a:solidFill>
                <a:cs typeface="B Nazanin" panose="00000400000000000000" pitchFamily="2" charset="-78"/>
              </a:rPr>
              <a:t>مخفيانه رأي يا گزارش خود را درباره نظرهاي ارائه شده يا رتبه آنها </a:t>
            </a:r>
            <a:r>
              <a:rPr lang="fa-IR" dirty="0">
                <a:solidFill>
                  <a:schemeClr val="tx1">
                    <a:lumMod val="75000"/>
                    <a:lumOff val="25000"/>
                  </a:schemeClr>
                </a:solidFill>
                <a:cs typeface="B Nazanin" panose="00000400000000000000" pitchFamily="2" charset="-78"/>
              </a:rPr>
              <a:t>اعلام مي‌کنند. علت استفاده از گزارش‌گيري مخفي، </a:t>
            </a:r>
            <a:r>
              <a:rPr lang="fa-IR" dirty="0">
                <a:solidFill>
                  <a:srgbClr val="C00000"/>
                </a:solidFill>
                <a:cs typeface="B Nazanin" panose="00000400000000000000" pitchFamily="2" charset="-78"/>
              </a:rPr>
              <a:t>کاهش احساس ترسي </a:t>
            </a:r>
            <a:r>
              <a:rPr lang="fa-IR" dirty="0">
                <a:solidFill>
                  <a:schemeClr val="tx1">
                    <a:lumMod val="75000"/>
                    <a:lumOff val="25000"/>
                  </a:schemeClr>
                </a:solidFill>
                <a:cs typeface="B Nazanin" panose="00000400000000000000" pitchFamily="2" charset="-78"/>
              </a:rPr>
              <a:t>است که گاهي در بين گروه‌ها مشاهده مي‌شود.</a:t>
            </a:r>
          </a:p>
          <a:p>
            <a:pPr marL="342900" indent="-342900" algn="just">
              <a:buFont typeface="+mj-lt"/>
              <a:buAutoNum type="arabicPeriod" startAt="3"/>
            </a:pPr>
            <a:r>
              <a:rPr lang="fa-IR" dirty="0">
                <a:solidFill>
                  <a:schemeClr val="tx1">
                    <a:lumMod val="75000"/>
                    <a:lumOff val="25000"/>
                  </a:schemeClr>
                </a:solidFill>
                <a:cs typeface="B Nazanin" panose="00000400000000000000" pitchFamily="2" charset="-78"/>
              </a:rPr>
              <a:t>ﻳﻜﺒﺎر دﻳﮕﺮ و اﻳﻨﺒﺎر ﺑﻪ ﻃﻮر ﻧﻬﺎﻳﻲ، اعضاي ﮔﺮوه، ﻋﻘﺎﻳﺪ و ﻧﻈﺮات را </a:t>
            </a:r>
            <a:r>
              <a:rPr lang="fa-IR" dirty="0">
                <a:solidFill>
                  <a:schemeClr val="accent2">
                    <a:lumMod val="60000"/>
                    <a:lumOff val="40000"/>
                  </a:schemeClr>
                </a:solidFill>
                <a:cs typeface="B Nazanin" panose="00000400000000000000" pitchFamily="2" charset="-78"/>
              </a:rPr>
              <a:t>ﻃﺒﻘﻪ ﺑﻨﺪي ﻣﻲ ﻛﻨﻨﺪ</a:t>
            </a:r>
            <a:r>
              <a:rPr lang="fa-IR" dirty="0">
                <a:solidFill>
                  <a:schemeClr val="tx1">
                    <a:lumMod val="75000"/>
                    <a:lumOff val="25000"/>
                  </a:schemeClr>
                </a:solidFill>
                <a:cs typeface="B Nazanin" panose="00000400000000000000" pitchFamily="2" charset="-78"/>
              </a:rPr>
              <a:t> و ﻧﻈﺮي ﻛﻪ </a:t>
            </a:r>
            <a:r>
              <a:rPr lang="fa-IR" dirty="0">
                <a:solidFill>
                  <a:schemeClr val="accent2">
                    <a:lumMod val="60000"/>
                    <a:lumOff val="40000"/>
                  </a:schemeClr>
                </a:solidFill>
                <a:cs typeface="B Nazanin" panose="00000400000000000000" pitchFamily="2" charset="-78"/>
              </a:rPr>
              <a:t>ﺑﺎﻻﺗﺮﻳﻦ ﻣﺮﺗﺒﻪ</a:t>
            </a:r>
            <a:r>
              <a:rPr lang="fa-IR" dirty="0">
                <a:solidFill>
                  <a:schemeClr val="tx1">
                    <a:lumMod val="75000"/>
                    <a:lumOff val="25000"/>
                  </a:schemeClr>
                </a:solidFill>
                <a:cs typeface="B Nazanin" panose="00000400000000000000" pitchFamily="2" charset="-78"/>
              </a:rPr>
              <a:t> را ﺑﺪﺳﺖ ﻣﻲ آورد ﺑﻪ ﻋﻨﻮان ﻋﻘﻴﺪه و ﻧﻈﺮ ﮔﺮوه اﻧﺘﺨﺎب ﻣﻲ ﺷﻮد</a:t>
            </a:r>
            <a:r>
              <a:rPr lang="fa-IR" dirty="0" smtClean="0">
                <a:solidFill>
                  <a:schemeClr val="tx1">
                    <a:lumMod val="75000"/>
                    <a:lumOff val="25000"/>
                  </a:schemeClr>
                </a:solidFill>
                <a:cs typeface="B Nazanin" panose="00000400000000000000" pitchFamily="2" charset="-78"/>
              </a:rPr>
              <a:t>. </a:t>
            </a:r>
          </a:p>
        </p:txBody>
      </p:sp>
      <p:sp>
        <p:nvSpPr>
          <p:cNvPr id="6" name="Slide Number Placeholder 5"/>
          <p:cNvSpPr>
            <a:spLocks noGrp="1"/>
          </p:cNvSpPr>
          <p:nvPr>
            <p:ph type="sldNum" sz="quarter" idx="12"/>
          </p:nvPr>
        </p:nvSpPr>
        <p:spPr/>
        <p:txBody>
          <a:bodyPr/>
          <a:lstStyle/>
          <a:p>
            <a:r>
              <a:rPr lang="fa-IR" altLang="fa-IR" sz="2400" dirty="0" smtClean="0">
                <a:cs typeface="B Nazanin" panose="00000400000000000000" pitchFamily="2" charset="-78"/>
              </a:rPr>
              <a:t>3/8</a:t>
            </a:r>
            <a:endParaRPr lang="en-US" altLang="fa-IR" sz="2400" dirty="0">
              <a:cs typeface="B Nazanin" panose="00000400000000000000" pitchFamily="2" charset="-78"/>
            </a:endParaRPr>
          </a:p>
        </p:txBody>
      </p:sp>
    </p:spTree>
    <p:extLst>
      <p:ext uri="{BB962C8B-B14F-4D97-AF65-F5344CB8AC3E}">
        <p14:creationId xmlns:p14="http://schemas.microsoft.com/office/powerpoint/2010/main" val="23372293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1097280" y="286603"/>
            <a:ext cx="10058400" cy="1450757"/>
          </a:xfrm>
          <a:prstGeom prst="rect">
            <a:avLst/>
          </a:prstGeom>
        </p:spPr>
        <p:txBody>
          <a:bodyPr vert="horz" lIns="91440" tIns="45720" rIns="91440" bIns="45720" rtlCol="0" anchor="b">
            <a:normAutofit/>
          </a:bodyPr>
          <a:lst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r>
              <a:rPr lang="fa-IR" altLang="fa-IR" sz="2800" dirty="0" smtClean="0">
                <a:cs typeface="B Titr" panose="00000700000000000000" pitchFamily="2" charset="-78"/>
              </a:rPr>
              <a:t>کاربرد روش گروه اسمی</a:t>
            </a:r>
            <a:br>
              <a:rPr lang="fa-IR" altLang="fa-IR" sz="2800" dirty="0" smtClean="0">
                <a:cs typeface="B Titr" panose="00000700000000000000" pitchFamily="2" charset="-78"/>
              </a:rPr>
            </a:br>
            <a:endParaRPr lang="fa-IR" sz="2800" dirty="0">
              <a:cs typeface="B Titr" panose="00000700000000000000" pitchFamily="2" charset="-78"/>
            </a:endParaRPr>
          </a:p>
        </p:txBody>
      </p:sp>
      <p:sp>
        <p:nvSpPr>
          <p:cNvPr id="6" name="Rectangle 5"/>
          <p:cNvSpPr/>
          <p:nvPr/>
        </p:nvSpPr>
        <p:spPr>
          <a:xfrm>
            <a:off x="4731027" y="2523617"/>
            <a:ext cx="6424653" cy="3170099"/>
          </a:xfrm>
          <a:prstGeom prst="rect">
            <a:avLst/>
          </a:prstGeom>
        </p:spPr>
        <p:txBody>
          <a:bodyPr wrap="square">
            <a:spAutoFit/>
          </a:bodyPr>
          <a:lstStyle/>
          <a:p>
            <a:pPr algn="just" rtl="0"/>
            <a:endParaRPr lang="fa-IR" sz="2000" b="1" dirty="0"/>
          </a:p>
          <a:p>
            <a:pPr marL="342900" indent="-342900" algn="just" rtl="0">
              <a:buFont typeface="+mj-lt"/>
              <a:buAutoNum type="arabicPeriod"/>
            </a:pPr>
            <a:r>
              <a:rPr lang="fa-IR" b="1" dirty="0"/>
              <a:t>When some group members are much more vocal than others.</a:t>
            </a:r>
          </a:p>
          <a:p>
            <a:pPr marL="342900" indent="-342900" algn="just" rtl="0">
              <a:buFont typeface="+mj-lt"/>
              <a:buAutoNum type="arabicPeriod"/>
            </a:pPr>
            <a:r>
              <a:rPr lang="fa-IR" b="1" dirty="0"/>
              <a:t>When some group members think better in silence.</a:t>
            </a:r>
          </a:p>
          <a:p>
            <a:pPr marL="342900" indent="-342900" algn="just" rtl="0">
              <a:buFont typeface="+mj-lt"/>
              <a:buAutoNum type="arabicPeriod"/>
            </a:pPr>
            <a:r>
              <a:rPr lang="fa-IR" b="1" dirty="0"/>
              <a:t>When there is concern about some members not participating.</a:t>
            </a:r>
          </a:p>
          <a:p>
            <a:pPr marL="342900" indent="-342900" algn="just" rtl="0">
              <a:buFont typeface="+mj-lt"/>
              <a:buAutoNum type="arabicPeriod"/>
            </a:pPr>
            <a:r>
              <a:rPr lang="fa-IR" b="1" dirty="0"/>
              <a:t>When the group does not easily generate quantities of ideas.</a:t>
            </a:r>
          </a:p>
          <a:p>
            <a:pPr marL="342900" indent="-342900" algn="just" rtl="0">
              <a:buFont typeface="+mj-lt"/>
              <a:buAutoNum type="arabicPeriod"/>
            </a:pPr>
            <a:r>
              <a:rPr lang="fa-IR" b="1" dirty="0"/>
              <a:t>When all or some group members are new to the team.</a:t>
            </a:r>
          </a:p>
          <a:p>
            <a:pPr marL="342900" indent="-342900" algn="just" rtl="0">
              <a:buFont typeface="+mj-lt"/>
              <a:buAutoNum type="arabicPeriod"/>
            </a:pPr>
            <a:r>
              <a:rPr lang="fa-IR" b="1" dirty="0"/>
              <a:t>When the issue is controversial or there is heated conflict.</a:t>
            </a:r>
          </a:p>
          <a:p>
            <a:pPr marL="342900" indent="-342900" algn="just" rtl="0">
              <a:buFont typeface="+mj-lt"/>
              <a:buAutoNum type="arabicPeriod"/>
            </a:pPr>
            <a:r>
              <a:rPr lang="fa-IR" b="1" dirty="0"/>
              <a:t>When there is a power-imbalance between facilitator and participant</a:t>
            </a: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7561"/>
          <a:stretch/>
        </p:blipFill>
        <p:spPr>
          <a:xfrm>
            <a:off x="403106" y="3295028"/>
            <a:ext cx="4327921" cy="3000493"/>
          </a:xfrm>
          <a:prstGeom prst="rect">
            <a:avLst/>
          </a:prstGeom>
        </p:spPr>
      </p:pic>
      <p:sp>
        <p:nvSpPr>
          <p:cNvPr id="3" name="Rectangle 2"/>
          <p:cNvSpPr/>
          <p:nvPr/>
        </p:nvSpPr>
        <p:spPr>
          <a:xfrm>
            <a:off x="968849" y="2108661"/>
            <a:ext cx="5520935" cy="400110"/>
          </a:xfrm>
          <a:prstGeom prst="rect">
            <a:avLst/>
          </a:prstGeom>
        </p:spPr>
        <p:txBody>
          <a:bodyPr wrap="none">
            <a:spAutoFit/>
          </a:bodyPr>
          <a:lstStyle/>
          <a:p>
            <a:pPr algn="just" rtl="0"/>
            <a:r>
              <a:rPr lang="fa-IR" sz="2000" b="1" dirty="0"/>
              <a:t>The nominal group technique is particularly useful</a:t>
            </a:r>
          </a:p>
        </p:txBody>
      </p:sp>
      <p:sp>
        <p:nvSpPr>
          <p:cNvPr id="5" name="Slide Number Placeholder 4"/>
          <p:cNvSpPr>
            <a:spLocks noGrp="1"/>
          </p:cNvSpPr>
          <p:nvPr>
            <p:ph type="sldNum" sz="quarter" idx="12"/>
          </p:nvPr>
        </p:nvSpPr>
        <p:spPr/>
        <p:txBody>
          <a:bodyPr/>
          <a:lstStyle/>
          <a:p>
            <a:r>
              <a:rPr lang="fa-IR" altLang="fa-IR" sz="2400" dirty="0" smtClean="0">
                <a:cs typeface="B Nazanin" panose="00000400000000000000" pitchFamily="2" charset="-78"/>
              </a:rPr>
              <a:t>4/8</a:t>
            </a:r>
            <a:endParaRPr lang="en-US" altLang="fa-IR" sz="2400" dirty="0">
              <a:cs typeface="B Nazanin" panose="00000400000000000000" pitchFamily="2" charset="-78"/>
            </a:endParaRPr>
          </a:p>
        </p:txBody>
      </p:sp>
    </p:spTree>
    <p:extLst>
      <p:ext uri="{BB962C8B-B14F-4D97-AF65-F5344CB8AC3E}">
        <p14:creationId xmlns:p14="http://schemas.microsoft.com/office/powerpoint/2010/main" val="38294758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1000"/>
                                        <p:tgtEl>
                                          <p:spTgt spid="6">
                                            <p:txEl>
                                              <p:pRg st="1" end="1"/>
                                            </p:txEl>
                                          </p:spTgt>
                                        </p:tgtEl>
                                      </p:cBhvr>
                                    </p:animEffect>
                                    <p:anim calcmode="lin" valueType="num">
                                      <p:cBhvr>
                                        <p:cTn id="8"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2" end="2"/>
                                            </p:txEl>
                                          </p:spTgt>
                                        </p:tgtEl>
                                        <p:attrNameLst>
                                          <p:attrName>style.visibility</p:attrName>
                                        </p:attrNameLst>
                                      </p:cBhvr>
                                      <p:to>
                                        <p:strVal val="visible"/>
                                      </p:to>
                                    </p:set>
                                    <p:animEffect transition="in" filter="fade">
                                      <p:cBhvr>
                                        <p:cTn id="14" dur="1000"/>
                                        <p:tgtEl>
                                          <p:spTgt spid="6">
                                            <p:txEl>
                                              <p:pRg st="2" end="2"/>
                                            </p:txEl>
                                          </p:spTgt>
                                        </p:tgtEl>
                                      </p:cBhvr>
                                    </p:animEffect>
                                    <p:anim calcmode="lin" valueType="num">
                                      <p:cBhvr>
                                        <p:cTn id="15"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Effect transition="in" filter="fade">
                                      <p:cBhvr>
                                        <p:cTn id="21" dur="1000"/>
                                        <p:tgtEl>
                                          <p:spTgt spid="6">
                                            <p:txEl>
                                              <p:pRg st="3" end="3"/>
                                            </p:txEl>
                                          </p:spTgt>
                                        </p:tgtEl>
                                      </p:cBhvr>
                                    </p:animEffect>
                                    <p:anim calcmode="lin" valueType="num">
                                      <p:cBhvr>
                                        <p:cTn id="22"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xEl>
                                              <p:pRg st="4" end="4"/>
                                            </p:txEl>
                                          </p:spTgt>
                                        </p:tgtEl>
                                        <p:attrNameLst>
                                          <p:attrName>style.visibility</p:attrName>
                                        </p:attrNameLst>
                                      </p:cBhvr>
                                      <p:to>
                                        <p:strVal val="visible"/>
                                      </p:to>
                                    </p:set>
                                    <p:animEffect transition="in" filter="fade">
                                      <p:cBhvr>
                                        <p:cTn id="28" dur="1000"/>
                                        <p:tgtEl>
                                          <p:spTgt spid="6">
                                            <p:txEl>
                                              <p:pRg st="4" end="4"/>
                                            </p:txEl>
                                          </p:spTgt>
                                        </p:tgtEl>
                                      </p:cBhvr>
                                    </p:animEffect>
                                    <p:anim calcmode="lin" valueType="num">
                                      <p:cBhvr>
                                        <p:cTn id="29"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Effect transition="in" filter="fade">
                                      <p:cBhvr>
                                        <p:cTn id="35" dur="1000"/>
                                        <p:tgtEl>
                                          <p:spTgt spid="6">
                                            <p:txEl>
                                              <p:pRg st="5" end="5"/>
                                            </p:txEl>
                                          </p:spTgt>
                                        </p:tgtEl>
                                      </p:cBhvr>
                                    </p:animEffect>
                                    <p:anim calcmode="lin" valueType="num">
                                      <p:cBhvr>
                                        <p:cTn id="36"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6">
                                            <p:txEl>
                                              <p:pRg st="6" end="6"/>
                                            </p:txEl>
                                          </p:spTgt>
                                        </p:tgtEl>
                                        <p:attrNameLst>
                                          <p:attrName>style.visibility</p:attrName>
                                        </p:attrNameLst>
                                      </p:cBhvr>
                                      <p:to>
                                        <p:strVal val="visible"/>
                                      </p:to>
                                    </p:set>
                                    <p:animEffect transition="in" filter="fade">
                                      <p:cBhvr>
                                        <p:cTn id="42" dur="1000"/>
                                        <p:tgtEl>
                                          <p:spTgt spid="6">
                                            <p:txEl>
                                              <p:pRg st="6" end="6"/>
                                            </p:txEl>
                                          </p:spTgt>
                                        </p:tgtEl>
                                      </p:cBhvr>
                                    </p:animEffect>
                                    <p:anim calcmode="lin" valueType="num">
                                      <p:cBhvr>
                                        <p:cTn id="43"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Effect transition="in" filter="fade">
                                      <p:cBhvr>
                                        <p:cTn id="49" dur="1000"/>
                                        <p:tgtEl>
                                          <p:spTgt spid="6">
                                            <p:txEl>
                                              <p:pRg st="7" end="7"/>
                                            </p:txEl>
                                          </p:spTgt>
                                        </p:tgtEl>
                                      </p:cBhvr>
                                    </p:animEffect>
                                    <p:anim calcmode="lin" valueType="num">
                                      <p:cBhvr>
                                        <p:cTn id="50"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7561"/>
          <a:stretch/>
        </p:blipFill>
        <p:spPr>
          <a:xfrm>
            <a:off x="403106" y="3295028"/>
            <a:ext cx="4327921" cy="3000493"/>
          </a:xfrm>
          <a:prstGeom prst="rect">
            <a:avLst/>
          </a:prstGeom>
        </p:spPr>
      </p:pic>
      <p:sp>
        <p:nvSpPr>
          <p:cNvPr id="7" name="Title 1"/>
          <p:cNvSpPr txBox="1">
            <a:spLocks/>
          </p:cNvSpPr>
          <p:nvPr/>
        </p:nvSpPr>
        <p:spPr>
          <a:xfrm>
            <a:off x="1097280" y="286603"/>
            <a:ext cx="10058400" cy="1450757"/>
          </a:xfrm>
          <a:prstGeom prst="rect">
            <a:avLst/>
          </a:prstGeom>
        </p:spPr>
        <p:txBody>
          <a:bodyPr vert="horz" lIns="91440" tIns="45720" rIns="91440" bIns="45720" rtlCol="0" anchor="b">
            <a:normAutofit/>
          </a:bodyPr>
          <a:lst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r>
              <a:rPr lang="fa-IR" altLang="fa-IR" sz="2800" dirty="0" smtClean="0">
                <a:cs typeface="B Titr" panose="00000700000000000000" pitchFamily="2" charset="-78"/>
              </a:rPr>
              <a:t>مثال روش گروه اسمی</a:t>
            </a:r>
            <a:br>
              <a:rPr lang="fa-IR" altLang="fa-IR" sz="2800" dirty="0" smtClean="0">
                <a:cs typeface="B Titr" panose="00000700000000000000" pitchFamily="2" charset="-78"/>
              </a:rPr>
            </a:br>
            <a:endParaRPr lang="fa-IR" sz="2800" dirty="0">
              <a:cs typeface="B Titr" panose="00000700000000000000" pitchFamily="2" charset="-78"/>
            </a:endParaRPr>
          </a:p>
        </p:txBody>
      </p:sp>
      <p:sp>
        <p:nvSpPr>
          <p:cNvPr id="6" name="TextBox 5"/>
          <p:cNvSpPr txBox="1"/>
          <p:nvPr/>
        </p:nvSpPr>
        <p:spPr>
          <a:xfrm>
            <a:off x="4731027" y="1823422"/>
            <a:ext cx="6295445" cy="5632311"/>
          </a:xfrm>
          <a:prstGeom prst="rect">
            <a:avLst/>
          </a:prstGeom>
          <a:noFill/>
        </p:spPr>
        <p:txBody>
          <a:bodyPr wrap="square" rtlCol="1">
            <a:spAutoFit/>
          </a:bodyPr>
          <a:lstStyle/>
          <a:p>
            <a:pPr algn="just"/>
            <a:r>
              <a:rPr lang="fa-IR" sz="2400" dirty="0">
                <a:solidFill>
                  <a:schemeClr val="accent2">
                    <a:lumMod val="60000"/>
                    <a:lumOff val="40000"/>
                  </a:schemeClr>
                </a:solidFill>
                <a:cs typeface="B Nazanin" panose="00000400000000000000" pitchFamily="2" charset="-78"/>
              </a:rPr>
              <a:t>موضوع</a:t>
            </a:r>
            <a:r>
              <a:rPr lang="fa-IR" sz="2400" dirty="0">
                <a:solidFill>
                  <a:schemeClr val="tx1">
                    <a:lumMod val="75000"/>
                    <a:lumOff val="25000"/>
                  </a:schemeClr>
                </a:solidFill>
                <a:cs typeface="B Nazanin" panose="00000400000000000000" pitchFamily="2" charset="-78"/>
              </a:rPr>
              <a:t> مورد بحث: علل نارضایتی کارکنان سازمان</a:t>
            </a:r>
          </a:p>
          <a:p>
            <a:pPr algn="just"/>
            <a:r>
              <a:rPr lang="fa-IR" sz="2400" dirty="0" smtClean="0">
                <a:solidFill>
                  <a:schemeClr val="accent2">
                    <a:lumMod val="60000"/>
                    <a:lumOff val="40000"/>
                  </a:schemeClr>
                </a:solidFill>
                <a:cs typeface="B Nazanin" panose="00000400000000000000" pitchFamily="2" charset="-78"/>
              </a:rPr>
              <a:t>تعداد </a:t>
            </a:r>
            <a:r>
              <a:rPr lang="fa-IR" sz="2400" dirty="0">
                <a:solidFill>
                  <a:schemeClr val="accent2">
                    <a:lumMod val="60000"/>
                    <a:lumOff val="40000"/>
                  </a:schemeClr>
                </a:solidFill>
                <a:cs typeface="B Nazanin" panose="00000400000000000000" pitchFamily="2" charset="-78"/>
              </a:rPr>
              <a:t>اعضای </a:t>
            </a:r>
            <a:r>
              <a:rPr lang="fa-IR" sz="2400" dirty="0">
                <a:solidFill>
                  <a:schemeClr val="tx1">
                    <a:lumMod val="75000"/>
                    <a:lumOff val="25000"/>
                  </a:schemeClr>
                </a:solidFill>
                <a:cs typeface="B Nazanin" panose="00000400000000000000" pitchFamily="2" charset="-78"/>
              </a:rPr>
              <a:t>گروه: 4 </a:t>
            </a:r>
            <a:r>
              <a:rPr lang="fa-IR" sz="2400" dirty="0" smtClean="0">
                <a:solidFill>
                  <a:schemeClr val="tx1">
                    <a:lumMod val="75000"/>
                    <a:lumOff val="25000"/>
                  </a:schemeClr>
                </a:solidFill>
                <a:cs typeface="B Nazanin" panose="00000400000000000000" pitchFamily="2" charset="-78"/>
              </a:rPr>
              <a:t>نفر</a:t>
            </a:r>
            <a:endParaRPr lang="fa-IR" sz="2400" dirty="0">
              <a:solidFill>
                <a:schemeClr val="tx1">
                  <a:lumMod val="75000"/>
                  <a:lumOff val="25000"/>
                </a:schemeClr>
              </a:solidFill>
              <a:cs typeface="B Nazanin" panose="00000400000000000000" pitchFamily="2" charset="-78"/>
            </a:endParaRPr>
          </a:p>
          <a:p>
            <a:pPr algn="just">
              <a:lnSpc>
                <a:spcPct val="150000"/>
              </a:lnSpc>
            </a:pPr>
            <a:r>
              <a:rPr lang="fa-IR" sz="2400" dirty="0">
                <a:solidFill>
                  <a:schemeClr val="tx1">
                    <a:lumMod val="75000"/>
                    <a:lumOff val="25000"/>
                  </a:schemeClr>
                </a:solidFill>
                <a:cs typeface="B Nazanin" panose="00000400000000000000" pitchFamily="2" charset="-78"/>
              </a:rPr>
              <a:t>موارد مورد بحث برای </a:t>
            </a:r>
            <a:r>
              <a:rPr lang="fa-IR" sz="2400" dirty="0">
                <a:solidFill>
                  <a:schemeClr val="accent2">
                    <a:lumMod val="60000"/>
                    <a:lumOff val="40000"/>
                  </a:schemeClr>
                </a:solidFill>
                <a:cs typeface="B Nazanin" panose="00000400000000000000" pitchFamily="2" charset="-78"/>
              </a:rPr>
              <a:t>اولویت </a:t>
            </a:r>
            <a:r>
              <a:rPr lang="fa-IR" sz="2400" dirty="0" smtClean="0">
                <a:solidFill>
                  <a:schemeClr val="accent2">
                    <a:lumMod val="60000"/>
                    <a:lumOff val="40000"/>
                  </a:schemeClr>
                </a:solidFill>
                <a:cs typeface="B Nazanin" panose="00000400000000000000" pitchFamily="2" charset="-78"/>
              </a:rPr>
              <a:t>بندی</a:t>
            </a:r>
            <a:r>
              <a:rPr lang="fa-IR" sz="2400" dirty="0" smtClean="0">
                <a:solidFill>
                  <a:schemeClr val="tx1">
                    <a:lumMod val="75000"/>
                    <a:lumOff val="25000"/>
                  </a:schemeClr>
                </a:solidFill>
                <a:cs typeface="B Nazanin" panose="00000400000000000000" pitchFamily="2" charset="-78"/>
              </a:rPr>
              <a:t>:</a:t>
            </a:r>
            <a:endParaRPr lang="fa-IR" sz="2400" dirty="0">
              <a:solidFill>
                <a:schemeClr val="tx1">
                  <a:lumMod val="75000"/>
                  <a:lumOff val="25000"/>
                </a:schemeClr>
              </a:solidFill>
              <a:cs typeface="B Nazanin" panose="00000400000000000000" pitchFamily="2" charset="-78"/>
            </a:endParaRPr>
          </a:p>
          <a:p>
            <a:pPr marL="342900" indent="-342900" algn="just">
              <a:buFont typeface="Arial" panose="020B0604020202020204" pitchFamily="34" charset="0"/>
              <a:buChar char="•"/>
            </a:pPr>
            <a:r>
              <a:rPr lang="fa-IR" sz="2400" dirty="0">
                <a:solidFill>
                  <a:schemeClr val="tx1">
                    <a:lumMod val="75000"/>
                    <a:lumOff val="25000"/>
                  </a:schemeClr>
                </a:solidFill>
                <a:cs typeface="B Nazanin" panose="00000400000000000000" pitchFamily="2" charset="-78"/>
              </a:rPr>
              <a:t>مشکلات فرهنگی </a:t>
            </a:r>
          </a:p>
          <a:p>
            <a:pPr marL="342900" indent="-342900" algn="just">
              <a:buFont typeface="Arial" panose="020B0604020202020204" pitchFamily="34" charset="0"/>
              <a:buChar char="•"/>
            </a:pPr>
            <a:r>
              <a:rPr lang="fa-IR" sz="2400" dirty="0">
                <a:solidFill>
                  <a:schemeClr val="tx1">
                    <a:lumMod val="75000"/>
                    <a:lumOff val="25000"/>
                  </a:schemeClr>
                </a:solidFill>
                <a:cs typeface="B Nazanin" panose="00000400000000000000" pitchFamily="2" charset="-78"/>
              </a:rPr>
              <a:t>عدم توجه به دریافتی کارکنان</a:t>
            </a:r>
          </a:p>
          <a:p>
            <a:pPr marL="342900" indent="-342900" algn="just">
              <a:buFont typeface="Arial" panose="020B0604020202020204" pitchFamily="34" charset="0"/>
              <a:buChar char="•"/>
            </a:pPr>
            <a:r>
              <a:rPr lang="fa-IR" sz="2400" dirty="0">
                <a:solidFill>
                  <a:schemeClr val="tx1">
                    <a:lumMod val="75000"/>
                    <a:lumOff val="25000"/>
                  </a:schemeClr>
                </a:solidFill>
                <a:cs typeface="B Nazanin" panose="00000400000000000000" pitchFamily="2" charset="-78"/>
              </a:rPr>
              <a:t>برخورد نامناسب با کارکنان</a:t>
            </a:r>
          </a:p>
          <a:p>
            <a:pPr marL="342900" indent="-342900" algn="just">
              <a:buFont typeface="Arial" panose="020B0604020202020204" pitchFamily="34" charset="0"/>
              <a:buChar char="•"/>
            </a:pPr>
            <a:r>
              <a:rPr lang="fa-IR" sz="2400" dirty="0">
                <a:solidFill>
                  <a:schemeClr val="tx1">
                    <a:lumMod val="75000"/>
                    <a:lumOff val="25000"/>
                  </a:schemeClr>
                </a:solidFill>
                <a:cs typeface="B Nazanin" panose="00000400000000000000" pitchFamily="2" charset="-78"/>
              </a:rPr>
              <a:t>ناکارایی سیستم شایسته سالاری</a:t>
            </a:r>
          </a:p>
          <a:p>
            <a:pPr marL="342900" indent="-342900" algn="just">
              <a:buFont typeface="Arial" panose="020B0604020202020204" pitchFamily="34" charset="0"/>
              <a:buChar char="•"/>
            </a:pPr>
            <a:r>
              <a:rPr lang="fa-IR" sz="2400" dirty="0">
                <a:solidFill>
                  <a:schemeClr val="tx1">
                    <a:lumMod val="75000"/>
                    <a:lumOff val="25000"/>
                  </a:schemeClr>
                </a:solidFill>
                <a:cs typeface="B Nazanin" panose="00000400000000000000" pitchFamily="2" charset="-78"/>
              </a:rPr>
              <a:t>ناهماهنگی سیستم پرداخت کارکنان</a:t>
            </a:r>
          </a:p>
          <a:p>
            <a:pPr marL="342900" indent="-342900" algn="just">
              <a:buFont typeface="Arial" panose="020B0604020202020204" pitchFamily="34" charset="0"/>
              <a:buChar char="•"/>
            </a:pPr>
            <a:r>
              <a:rPr lang="fa-IR" sz="2400" dirty="0">
                <a:solidFill>
                  <a:schemeClr val="tx1">
                    <a:lumMod val="75000"/>
                    <a:lumOff val="25000"/>
                  </a:schemeClr>
                </a:solidFill>
                <a:cs typeface="B Nazanin" panose="00000400000000000000" pitchFamily="2" charset="-78"/>
              </a:rPr>
              <a:t>اشتغال در پست نامناسب</a:t>
            </a:r>
          </a:p>
          <a:p>
            <a:pPr marL="342900" indent="-342900" algn="just">
              <a:buFont typeface="Arial" panose="020B0604020202020204" pitchFamily="34" charset="0"/>
              <a:buChar char="•"/>
            </a:pPr>
            <a:r>
              <a:rPr lang="fa-IR" sz="2400" dirty="0">
                <a:solidFill>
                  <a:schemeClr val="tx1">
                    <a:lumMod val="75000"/>
                    <a:lumOff val="25000"/>
                  </a:schemeClr>
                </a:solidFill>
                <a:cs typeface="B Nazanin" panose="00000400000000000000" pitchFamily="2" charset="-78"/>
              </a:rPr>
              <a:t>دریافتی کم </a:t>
            </a:r>
            <a:r>
              <a:rPr lang="fa-IR" sz="2400" dirty="0" smtClean="0">
                <a:solidFill>
                  <a:schemeClr val="tx1">
                    <a:lumMod val="75000"/>
                    <a:lumOff val="25000"/>
                  </a:schemeClr>
                </a:solidFill>
                <a:cs typeface="B Nazanin" panose="00000400000000000000" pitchFamily="2" charset="-78"/>
              </a:rPr>
              <a:t>کارکنان</a:t>
            </a:r>
          </a:p>
          <a:p>
            <a:pPr algn="just">
              <a:lnSpc>
                <a:spcPct val="150000"/>
              </a:lnSpc>
            </a:pPr>
            <a:r>
              <a:rPr lang="fa-IR" sz="2400" dirty="0" smtClean="0">
                <a:solidFill>
                  <a:schemeClr val="tx1">
                    <a:lumMod val="75000"/>
                    <a:lumOff val="25000"/>
                  </a:schemeClr>
                </a:solidFill>
                <a:cs typeface="B Nazanin" panose="00000400000000000000" pitchFamily="2" charset="-78"/>
              </a:rPr>
              <a:t>* معیار </a:t>
            </a:r>
            <a:r>
              <a:rPr lang="fa-IR" sz="2400" dirty="0">
                <a:solidFill>
                  <a:schemeClr val="tx1">
                    <a:lumMod val="75000"/>
                    <a:lumOff val="25000"/>
                  </a:schemeClr>
                </a:solidFill>
                <a:cs typeface="B Nazanin" panose="00000400000000000000" pitchFamily="2" charset="-78"/>
              </a:rPr>
              <a:t>امتیاز دهی بین 1-7 (</a:t>
            </a:r>
            <a:r>
              <a:rPr lang="fa-IR" sz="2400" dirty="0">
                <a:solidFill>
                  <a:schemeClr val="accent2">
                    <a:lumMod val="60000"/>
                    <a:lumOff val="40000"/>
                  </a:schemeClr>
                </a:solidFill>
                <a:cs typeface="B Nazanin" panose="00000400000000000000" pitchFamily="2" charset="-78"/>
              </a:rPr>
              <a:t>قراردادی</a:t>
            </a:r>
            <a:r>
              <a:rPr lang="fa-IR" sz="2400" dirty="0">
                <a:solidFill>
                  <a:schemeClr val="tx1">
                    <a:lumMod val="75000"/>
                    <a:lumOff val="25000"/>
                  </a:schemeClr>
                </a:solidFill>
                <a:cs typeface="B Nazanin" panose="00000400000000000000" pitchFamily="2" charset="-78"/>
              </a:rPr>
              <a:t>)</a:t>
            </a:r>
          </a:p>
          <a:p>
            <a:pPr algn="just"/>
            <a:endParaRPr lang="fa-IR" sz="2400" dirty="0">
              <a:solidFill>
                <a:schemeClr val="tx1">
                  <a:lumMod val="75000"/>
                  <a:lumOff val="25000"/>
                </a:schemeClr>
              </a:solidFill>
              <a:cs typeface="B Nazanin" panose="00000400000000000000" pitchFamily="2" charset="-78"/>
            </a:endParaRPr>
          </a:p>
          <a:p>
            <a:endParaRPr lang="fa-IR" sz="2400" dirty="0" smtClean="0">
              <a:cs typeface="B Nazanin" panose="00000400000000000000" pitchFamily="2" charset="-78"/>
            </a:endParaRPr>
          </a:p>
          <a:p>
            <a:endParaRPr lang="fa-IR" sz="2400" dirty="0"/>
          </a:p>
        </p:txBody>
      </p:sp>
      <p:sp>
        <p:nvSpPr>
          <p:cNvPr id="5" name="Slide Number Placeholder 4"/>
          <p:cNvSpPr>
            <a:spLocks noGrp="1"/>
          </p:cNvSpPr>
          <p:nvPr>
            <p:ph type="sldNum" sz="quarter" idx="12"/>
          </p:nvPr>
        </p:nvSpPr>
        <p:spPr/>
        <p:txBody>
          <a:bodyPr/>
          <a:lstStyle/>
          <a:p>
            <a:r>
              <a:rPr lang="fa-IR" altLang="fa-IR" sz="2400" dirty="0" smtClean="0">
                <a:cs typeface="B Nazanin" panose="00000400000000000000" pitchFamily="2" charset="-78"/>
              </a:rPr>
              <a:t>5/8</a:t>
            </a:r>
            <a:endParaRPr lang="en-US" altLang="fa-IR" sz="2400" dirty="0">
              <a:cs typeface="B Nazanin" panose="00000400000000000000" pitchFamily="2" charset="-78"/>
            </a:endParaRPr>
          </a:p>
        </p:txBody>
      </p:sp>
    </p:spTree>
    <p:extLst>
      <p:ext uri="{BB962C8B-B14F-4D97-AF65-F5344CB8AC3E}">
        <p14:creationId xmlns:p14="http://schemas.microsoft.com/office/powerpoint/2010/main" val="37437596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Effect transition="in" filter="fade">
                                      <p:cBhvr>
                                        <p:cTn id="26" dur="1000"/>
                                        <p:tgtEl>
                                          <p:spTgt spid="6">
                                            <p:txEl>
                                              <p:pRg st="3" end="3"/>
                                            </p:txEl>
                                          </p:spTgt>
                                        </p:tgtEl>
                                      </p:cBhvr>
                                    </p:animEffect>
                                    <p:anim calcmode="lin" valueType="num">
                                      <p:cBhvr>
                                        <p:cTn id="27"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6">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Effect transition="in" filter="fade">
                                      <p:cBhvr>
                                        <p:cTn id="31" dur="1000"/>
                                        <p:tgtEl>
                                          <p:spTgt spid="6">
                                            <p:txEl>
                                              <p:pRg st="4" end="4"/>
                                            </p:txEl>
                                          </p:spTgt>
                                        </p:tgtEl>
                                      </p:cBhvr>
                                    </p:animEffect>
                                    <p:anim calcmode="lin" valueType="num">
                                      <p:cBhvr>
                                        <p:cTn id="32"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6">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6">
                                            <p:txEl>
                                              <p:pRg st="5" end="5"/>
                                            </p:txEl>
                                          </p:spTgt>
                                        </p:tgtEl>
                                        <p:attrNameLst>
                                          <p:attrName>style.visibility</p:attrName>
                                        </p:attrNameLst>
                                      </p:cBhvr>
                                      <p:to>
                                        <p:strVal val="visible"/>
                                      </p:to>
                                    </p:set>
                                    <p:animEffect transition="in" filter="fade">
                                      <p:cBhvr>
                                        <p:cTn id="36" dur="1000"/>
                                        <p:tgtEl>
                                          <p:spTgt spid="6">
                                            <p:txEl>
                                              <p:pRg st="5" end="5"/>
                                            </p:txEl>
                                          </p:spTgt>
                                        </p:tgtEl>
                                      </p:cBhvr>
                                    </p:animEffect>
                                    <p:anim calcmode="lin" valueType="num">
                                      <p:cBhvr>
                                        <p:cTn id="37"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6">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6">
                                            <p:txEl>
                                              <p:pRg st="6" end="6"/>
                                            </p:txEl>
                                          </p:spTgt>
                                        </p:tgtEl>
                                        <p:attrNameLst>
                                          <p:attrName>style.visibility</p:attrName>
                                        </p:attrNameLst>
                                      </p:cBhvr>
                                      <p:to>
                                        <p:strVal val="visible"/>
                                      </p:to>
                                    </p:set>
                                    <p:animEffect transition="in" filter="fade">
                                      <p:cBhvr>
                                        <p:cTn id="41" dur="1000"/>
                                        <p:tgtEl>
                                          <p:spTgt spid="6">
                                            <p:txEl>
                                              <p:pRg st="6" end="6"/>
                                            </p:txEl>
                                          </p:spTgt>
                                        </p:tgtEl>
                                      </p:cBhvr>
                                    </p:animEffect>
                                    <p:anim calcmode="lin" valueType="num">
                                      <p:cBhvr>
                                        <p:cTn id="42"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6">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6">
                                            <p:txEl>
                                              <p:pRg st="7" end="7"/>
                                            </p:txEl>
                                          </p:spTgt>
                                        </p:tgtEl>
                                        <p:attrNameLst>
                                          <p:attrName>style.visibility</p:attrName>
                                        </p:attrNameLst>
                                      </p:cBhvr>
                                      <p:to>
                                        <p:strVal val="visible"/>
                                      </p:to>
                                    </p:set>
                                    <p:animEffect transition="in" filter="fade">
                                      <p:cBhvr>
                                        <p:cTn id="46" dur="1000"/>
                                        <p:tgtEl>
                                          <p:spTgt spid="6">
                                            <p:txEl>
                                              <p:pRg st="7" end="7"/>
                                            </p:txEl>
                                          </p:spTgt>
                                        </p:tgtEl>
                                      </p:cBhvr>
                                    </p:animEffect>
                                    <p:anim calcmode="lin" valueType="num">
                                      <p:cBhvr>
                                        <p:cTn id="47"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6">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6">
                                            <p:txEl>
                                              <p:pRg st="8" end="8"/>
                                            </p:txEl>
                                          </p:spTgt>
                                        </p:tgtEl>
                                        <p:attrNameLst>
                                          <p:attrName>style.visibility</p:attrName>
                                        </p:attrNameLst>
                                      </p:cBhvr>
                                      <p:to>
                                        <p:strVal val="visible"/>
                                      </p:to>
                                    </p:set>
                                    <p:animEffect transition="in" filter="fade">
                                      <p:cBhvr>
                                        <p:cTn id="51" dur="1000"/>
                                        <p:tgtEl>
                                          <p:spTgt spid="6">
                                            <p:txEl>
                                              <p:pRg st="8" end="8"/>
                                            </p:txEl>
                                          </p:spTgt>
                                        </p:tgtEl>
                                      </p:cBhvr>
                                    </p:animEffect>
                                    <p:anim calcmode="lin" valueType="num">
                                      <p:cBhvr>
                                        <p:cTn id="52"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6">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6">
                                            <p:txEl>
                                              <p:pRg st="9" end="9"/>
                                            </p:txEl>
                                          </p:spTgt>
                                        </p:tgtEl>
                                        <p:attrNameLst>
                                          <p:attrName>style.visibility</p:attrName>
                                        </p:attrNameLst>
                                      </p:cBhvr>
                                      <p:to>
                                        <p:strVal val="visible"/>
                                      </p:to>
                                    </p:set>
                                    <p:animEffect transition="in" filter="fade">
                                      <p:cBhvr>
                                        <p:cTn id="56" dur="1000"/>
                                        <p:tgtEl>
                                          <p:spTgt spid="6">
                                            <p:txEl>
                                              <p:pRg st="9" end="9"/>
                                            </p:txEl>
                                          </p:spTgt>
                                        </p:tgtEl>
                                      </p:cBhvr>
                                    </p:animEffect>
                                    <p:anim calcmode="lin" valueType="num">
                                      <p:cBhvr>
                                        <p:cTn id="57"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6">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6">
                                            <p:txEl>
                                              <p:pRg st="10" end="10"/>
                                            </p:txEl>
                                          </p:spTgt>
                                        </p:tgtEl>
                                        <p:attrNameLst>
                                          <p:attrName>style.visibility</p:attrName>
                                        </p:attrNameLst>
                                      </p:cBhvr>
                                      <p:to>
                                        <p:strVal val="visible"/>
                                      </p:to>
                                    </p:set>
                                    <p:animEffect transition="in" filter="fade">
                                      <p:cBhvr>
                                        <p:cTn id="63" dur="1000"/>
                                        <p:tgtEl>
                                          <p:spTgt spid="6">
                                            <p:txEl>
                                              <p:pRg st="10" end="10"/>
                                            </p:txEl>
                                          </p:spTgt>
                                        </p:tgtEl>
                                      </p:cBhvr>
                                    </p:animEffect>
                                    <p:anim calcmode="lin" valueType="num">
                                      <p:cBhvr>
                                        <p:cTn id="64"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618" t="9726" r="1441" b="10746"/>
          <a:stretch/>
        </p:blipFill>
        <p:spPr>
          <a:xfrm>
            <a:off x="872067" y="860612"/>
            <a:ext cx="10315885" cy="4711850"/>
          </a:xfrm>
          <a:prstGeom prst="rect">
            <a:avLst/>
          </a:prstGeom>
        </p:spPr>
      </p:pic>
      <p:sp>
        <p:nvSpPr>
          <p:cNvPr id="3" name="Rectangle 2"/>
          <p:cNvSpPr/>
          <p:nvPr/>
        </p:nvSpPr>
        <p:spPr>
          <a:xfrm>
            <a:off x="968188" y="4109422"/>
            <a:ext cx="10122946" cy="441063"/>
          </a:xfrm>
          <a:prstGeom prst="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Slide Number Placeholder 5"/>
          <p:cNvSpPr>
            <a:spLocks noGrp="1"/>
          </p:cNvSpPr>
          <p:nvPr>
            <p:ph type="sldNum" sz="quarter" idx="12"/>
          </p:nvPr>
        </p:nvSpPr>
        <p:spPr/>
        <p:txBody>
          <a:bodyPr/>
          <a:lstStyle/>
          <a:p>
            <a:r>
              <a:rPr lang="fa-IR" sz="2400" dirty="0" smtClean="0">
                <a:cs typeface="B Nazanin" panose="00000400000000000000" pitchFamily="2" charset="-78"/>
              </a:rPr>
              <a:t>6/8</a:t>
            </a:r>
            <a:endParaRPr lang="fa-IR" sz="2400" dirty="0">
              <a:cs typeface="B Nazanin" panose="00000400000000000000" pitchFamily="2" charset="-78"/>
            </a:endParaRPr>
          </a:p>
        </p:txBody>
      </p:sp>
    </p:spTree>
    <p:extLst>
      <p:ext uri="{BB962C8B-B14F-4D97-AF65-F5344CB8AC3E}">
        <p14:creationId xmlns:p14="http://schemas.microsoft.com/office/powerpoint/2010/main" val="1861106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7561"/>
          <a:stretch/>
        </p:blipFill>
        <p:spPr>
          <a:xfrm>
            <a:off x="403106" y="3327302"/>
            <a:ext cx="4327921" cy="3000493"/>
          </a:xfrm>
          <a:prstGeom prst="rect">
            <a:avLst/>
          </a:prstGeom>
        </p:spPr>
      </p:pic>
      <p:sp>
        <p:nvSpPr>
          <p:cNvPr id="7" name="Title 1"/>
          <p:cNvSpPr txBox="1">
            <a:spLocks/>
          </p:cNvSpPr>
          <p:nvPr/>
        </p:nvSpPr>
        <p:spPr>
          <a:xfrm>
            <a:off x="1097280" y="286603"/>
            <a:ext cx="10058400" cy="1450757"/>
          </a:xfrm>
          <a:prstGeom prst="rect">
            <a:avLst/>
          </a:prstGeom>
        </p:spPr>
        <p:txBody>
          <a:bodyPr vert="horz" lIns="91440" tIns="45720" rIns="91440" bIns="45720" rtlCol="0" anchor="b">
            <a:normAutofit/>
          </a:bodyPr>
          <a:lst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r>
              <a:rPr lang="fa-IR" sz="2800" dirty="0" smtClean="0">
                <a:cs typeface="B Titr" panose="00000700000000000000" pitchFamily="2" charset="-78"/>
              </a:rPr>
              <a:t>مزایا و معایب روش گروه اسمی </a:t>
            </a:r>
          </a:p>
          <a:p>
            <a:pPr algn="r"/>
            <a:endParaRPr lang="fa-IR" sz="2800" dirty="0">
              <a:cs typeface="B Titr" panose="00000700000000000000" pitchFamily="2" charset="-78"/>
            </a:endParaRPr>
          </a:p>
        </p:txBody>
      </p:sp>
      <p:sp>
        <p:nvSpPr>
          <p:cNvPr id="9" name="TextBox 8"/>
          <p:cNvSpPr txBox="1"/>
          <p:nvPr/>
        </p:nvSpPr>
        <p:spPr>
          <a:xfrm>
            <a:off x="4883972" y="1920476"/>
            <a:ext cx="6271708" cy="3693319"/>
          </a:xfrm>
          <a:prstGeom prst="rect">
            <a:avLst/>
          </a:prstGeom>
          <a:noFill/>
        </p:spPr>
        <p:txBody>
          <a:bodyPr wrap="square" rtlCol="1">
            <a:spAutoFit/>
          </a:bodyPr>
          <a:lstStyle/>
          <a:p>
            <a:pPr algn="just"/>
            <a:r>
              <a:rPr lang="fa-IR" b="1" dirty="0" smtClean="0">
                <a:cs typeface="B Nazanin" panose="00000400000000000000" pitchFamily="2" charset="-78"/>
              </a:rPr>
              <a:t>مزایا:</a:t>
            </a:r>
          </a:p>
          <a:p>
            <a:pPr marL="285750" indent="-285750" algn="just">
              <a:buFont typeface="Arial" panose="020B0604020202020204" pitchFamily="34" charset="0"/>
              <a:buChar char="•"/>
            </a:pPr>
            <a:r>
              <a:rPr lang="fa-IR" dirty="0" smtClean="0">
                <a:cs typeface="B Nazanin" panose="00000400000000000000" pitchFamily="2" charset="-78"/>
              </a:rPr>
              <a:t> </a:t>
            </a:r>
            <a:r>
              <a:rPr lang="fa-IR" dirty="0">
                <a:cs typeface="B Nazanin" panose="00000400000000000000" pitchFamily="2" charset="-78"/>
              </a:rPr>
              <a:t>از </a:t>
            </a:r>
            <a:r>
              <a:rPr lang="fa-IR" dirty="0" smtClean="0">
                <a:cs typeface="B Nazanin" panose="00000400000000000000" pitchFamily="2" charset="-78"/>
              </a:rPr>
              <a:t>دو </a:t>
            </a:r>
            <a:r>
              <a:rPr lang="fa-IR" dirty="0">
                <a:cs typeface="B Nazanin" panose="00000400000000000000" pitchFamily="2" charset="-78"/>
              </a:rPr>
              <a:t>مشکل ناشی از تعامل </a:t>
            </a:r>
            <a:r>
              <a:rPr lang="fa-IR" dirty="0" smtClean="0">
                <a:cs typeface="B Nazanin" panose="00000400000000000000" pitchFamily="2" charset="-78"/>
              </a:rPr>
              <a:t>گروهی </a:t>
            </a:r>
            <a:r>
              <a:rPr lang="fa-IR" dirty="0">
                <a:cs typeface="B Nazanin" panose="00000400000000000000" pitchFamily="2" charset="-78"/>
              </a:rPr>
              <a:t>جلوگیری می کند. اولا، برخی از اعضا </a:t>
            </a:r>
            <a:r>
              <a:rPr lang="fa-IR" dirty="0">
                <a:solidFill>
                  <a:schemeClr val="accent2">
                    <a:lumMod val="60000"/>
                    <a:lumOff val="40000"/>
                  </a:schemeClr>
                </a:solidFill>
                <a:cs typeface="B Nazanin" panose="00000400000000000000" pitchFamily="2" charset="-78"/>
              </a:rPr>
              <a:t>تمایلی به پیشنهاد ایده ندارند</a:t>
            </a:r>
            <a:r>
              <a:rPr lang="fa-IR" dirty="0">
                <a:cs typeface="B Nazanin" panose="00000400000000000000" pitchFamily="2" charset="-78"/>
              </a:rPr>
              <a:t>، زیرا آنها نگران انتقاد و یا </a:t>
            </a:r>
            <a:r>
              <a:rPr lang="fa-IR" dirty="0" smtClean="0">
                <a:solidFill>
                  <a:schemeClr val="accent2">
                    <a:lumMod val="60000"/>
                    <a:lumOff val="40000"/>
                  </a:schemeClr>
                </a:solidFill>
                <a:cs typeface="B Nazanin" panose="00000400000000000000" pitchFamily="2" charset="-78"/>
              </a:rPr>
              <a:t>خجالتی</a:t>
            </a:r>
            <a:r>
              <a:rPr lang="fa-IR" dirty="0" smtClean="0">
                <a:cs typeface="B Nazanin" panose="00000400000000000000" pitchFamily="2" charset="-78"/>
              </a:rPr>
              <a:t> </a:t>
            </a:r>
            <a:r>
              <a:rPr lang="fa-IR" dirty="0">
                <a:cs typeface="B Nazanin" panose="00000400000000000000" pitchFamily="2" charset="-78"/>
              </a:rPr>
              <a:t>هستند. دوم، بعضی از اعضا </a:t>
            </a:r>
            <a:r>
              <a:rPr lang="fa-IR" dirty="0">
                <a:solidFill>
                  <a:schemeClr val="accent2">
                    <a:lumMod val="60000"/>
                    <a:lumOff val="40000"/>
                  </a:schemeClr>
                </a:solidFill>
                <a:cs typeface="B Nazanin" panose="00000400000000000000" pitchFamily="2" charset="-78"/>
              </a:rPr>
              <a:t>تمایلی به ایجاد اختلاف </a:t>
            </a:r>
            <a:r>
              <a:rPr lang="fa-IR" dirty="0">
                <a:cs typeface="B Nazanin" panose="00000400000000000000" pitchFamily="2" charset="-78"/>
              </a:rPr>
              <a:t>در گروه ها ندارند. </a:t>
            </a:r>
            <a:endParaRPr lang="fa-IR" dirty="0" smtClean="0">
              <a:cs typeface="B Nazanin" panose="00000400000000000000" pitchFamily="2" charset="-78"/>
            </a:endParaRPr>
          </a:p>
          <a:p>
            <a:pPr marL="285750" indent="-285750" algn="just">
              <a:buFont typeface="Arial" panose="020B0604020202020204" pitchFamily="34" charset="0"/>
              <a:buChar char="•"/>
            </a:pPr>
            <a:r>
              <a:rPr lang="fa-IR" dirty="0" smtClean="0">
                <a:solidFill>
                  <a:schemeClr val="accent2">
                    <a:lumMod val="60000"/>
                    <a:lumOff val="40000"/>
                  </a:schemeClr>
                </a:solidFill>
                <a:cs typeface="B Nazanin" panose="00000400000000000000" pitchFamily="2" charset="-78"/>
              </a:rPr>
              <a:t>مشارکت</a:t>
            </a:r>
            <a:r>
              <a:rPr lang="fa-IR" dirty="0" smtClean="0">
                <a:cs typeface="B Nazanin" panose="00000400000000000000" pitchFamily="2" charset="-78"/>
              </a:rPr>
              <a:t> نسبتا مساوی</a:t>
            </a:r>
          </a:p>
          <a:p>
            <a:pPr marL="285750" indent="-285750" algn="just">
              <a:buFont typeface="Arial" panose="020B0604020202020204" pitchFamily="34" charset="0"/>
              <a:buChar char="•"/>
            </a:pPr>
            <a:r>
              <a:rPr lang="fa-IR" dirty="0" smtClean="0">
                <a:cs typeface="B Nazanin" panose="00000400000000000000" pitchFamily="2" charset="-78"/>
              </a:rPr>
              <a:t>صرفه </a:t>
            </a:r>
            <a:r>
              <a:rPr lang="fa-IR" dirty="0">
                <a:cs typeface="B Nazanin" panose="00000400000000000000" pitchFamily="2" charset="-78"/>
              </a:rPr>
              <a:t>جویی در </a:t>
            </a:r>
            <a:r>
              <a:rPr lang="fa-IR" dirty="0">
                <a:solidFill>
                  <a:schemeClr val="accent2">
                    <a:lumMod val="60000"/>
                    <a:lumOff val="40000"/>
                  </a:schemeClr>
                </a:solidFill>
                <a:cs typeface="B Nazanin" panose="00000400000000000000" pitchFamily="2" charset="-78"/>
              </a:rPr>
              <a:t>وقت </a:t>
            </a:r>
            <a:endParaRPr lang="fa-IR" dirty="0" smtClean="0">
              <a:solidFill>
                <a:schemeClr val="accent2">
                  <a:lumMod val="60000"/>
                  <a:lumOff val="40000"/>
                </a:schemeClr>
              </a:solidFill>
              <a:cs typeface="B Nazanin" panose="00000400000000000000" pitchFamily="2" charset="-78"/>
            </a:endParaRPr>
          </a:p>
          <a:p>
            <a:pPr marL="285750" indent="-285750" algn="just">
              <a:buFont typeface="Arial" panose="020B0604020202020204" pitchFamily="34" charset="0"/>
              <a:buChar char="•"/>
            </a:pPr>
            <a:r>
              <a:rPr lang="fa-IR" dirty="0" smtClean="0">
                <a:cs typeface="B Nazanin" panose="00000400000000000000" pitchFamily="2" charset="-78"/>
              </a:rPr>
              <a:t>تولید </a:t>
            </a:r>
            <a:r>
              <a:rPr lang="fa-IR" dirty="0">
                <a:solidFill>
                  <a:schemeClr val="accent2">
                    <a:lumMod val="60000"/>
                    <a:lumOff val="40000"/>
                  </a:schemeClr>
                </a:solidFill>
                <a:cs typeface="B Nazanin" panose="00000400000000000000" pitchFamily="2" charset="-78"/>
              </a:rPr>
              <a:t>تعداد زیادی ایده </a:t>
            </a:r>
            <a:endParaRPr lang="fa-IR" dirty="0" smtClean="0">
              <a:solidFill>
                <a:schemeClr val="accent2">
                  <a:lumMod val="60000"/>
                  <a:lumOff val="40000"/>
                </a:schemeClr>
              </a:solidFill>
              <a:cs typeface="B Nazanin" panose="00000400000000000000" pitchFamily="2" charset="-78"/>
            </a:endParaRPr>
          </a:p>
          <a:p>
            <a:pPr algn="just"/>
            <a:r>
              <a:rPr lang="fa-IR" b="1" dirty="0" smtClean="0">
                <a:cs typeface="B Nazanin" panose="00000400000000000000" pitchFamily="2" charset="-78"/>
              </a:rPr>
              <a:t>معایب:</a:t>
            </a:r>
          </a:p>
          <a:p>
            <a:pPr marL="285750" indent="-285750" algn="just">
              <a:buFont typeface="Arial" panose="020B0604020202020204" pitchFamily="34" charset="0"/>
              <a:buChar char="•"/>
            </a:pPr>
            <a:r>
              <a:rPr lang="fa-IR" dirty="0" smtClean="0">
                <a:cs typeface="B Nazanin" panose="00000400000000000000" pitchFamily="2" charset="-78"/>
              </a:rPr>
              <a:t>انعطاف پذیری کم (حل تنها یک مسئله در یک زمان)</a:t>
            </a:r>
          </a:p>
          <a:p>
            <a:pPr marL="285750" indent="-285750" algn="just">
              <a:buFont typeface="Arial" panose="020B0604020202020204" pitchFamily="34" charset="0"/>
              <a:buChar char="•"/>
            </a:pPr>
            <a:r>
              <a:rPr lang="fa-IR" dirty="0" smtClean="0">
                <a:cs typeface="B Nazanin" panose="00000400000000000000" pitchFamily="2" charset="-78"/>
              </a:rPr>
              <a:t>فشار گروهی برای سازگاری در کار گروهی به وجود می آید.</a:t>
            </a:r>
          </a:p>
          <a:p>
            <a:pPr marL="285750" indent="-285750" algn="just">
              <a:buFont typeface="Arial" panose="020B0604020202020204" pitchFamily="34" charset="0"/>
              <a:buChar char="•"/>
            </a:pPr>
            <a:r>
              <a:rPr lang="fa-IR" dirty="0" smtClean="0">
                <a:cs typeface="B Nazanin" panose="00000400000000000000" pitchFamily="2" charset="-78"/>
              </a:rPr>
              <a:t>هیچ گونه تصمیم شخصی ای در گروه اعمال نمی شود.</a:t>
            </a:r>
          </a:p>
          <a:p>
            <a:pPr marL="285750" indent="-285750" algn="just">
              <a:buFont typeface="Arial" panose="020B0604020202020204" pitchFamily="34" charset="0"/>
              <a:buChar char="•"/>
            </a:pPr>
            <a:r>
              <a:rPr lang="fa-IR" dirty="0" smtClean="0">
                <a:cs typeface="B Nazanin" panose="00000400000000000000" pitchFamily="2" charset="-78"/>
              </a:rPr>
              <a:t>نظرها ممکن است در روند رای گیری همگرا نباشد.</a:t>
            </a:r>
          </a:p>
          <a:p>
            <a:pPr marL="285750" indent="-285750" algn="just">
              <a:buFont typeface="Arial" panose="020B0604020202020204" pitchFamily="34" charset="0"/>
              <a:buChar char="•"/>
            </a:pPr>
            <a:r>
              <a:rPr lang="fa-IR" dirty="0" smtClean="0">
                <a:cs typeface="B Nazanin" panose="00000400000000000000" pitchFamily="2" charset="-78"/>
              </a:rPr>
              <a:t>فرآیند ممکن است بیش از حد مکانیکی شود.</a:t>
            </a:r>
          </a:p>
        </p:txBody>
      </p:sp>
      <p:sp>
        <p:nvSpPr>
          <p:cNvPr id="5" name="Slide Number Placeholder 4"/>
          <p:cNvSpPr>
            <a:spLocks noGrp="1"/>
          </p:cNvSpPr>
          <p:nvPr>
            <p:ph type="sldNum" sz="quarter" idx="12"/>
          </p:nvPr>
        </p:nvSpPr>
        <p:spPr/>
        <p:txBody>
          <a:bodyPr/>
          <a:lstStyle/>
          <a:p>
            <a:r>
              <a:rPr lang="fa-IR" altLang="fa-IR" sz="2400" dirty="0" smtClean="0">
                <a:cs typeface="B Nazanin" panose="00000400000000000000" pitchFamily="2" charset="-78"/>
              </a:rPr>
              <a:t>7/8</a:t>
            </a:r>
            <a:endParaRPr lang="en-US" altLang="fa-IR" sz="2400" dirty="0">
              <a:cs typeface="B Nazanin" panose="00000400000000000000" pitchFamily="2" charset="-78"/>
            </a:endParaRPr>
          </a:p>
        </p:txBody>
      </p:sp>
    </p:spTree>
    <p:extLst>
      <p:ext uri="{BB962C8B-B14F-4D97-AF65-F5344CB8AC3E}">
        <p14:creationId xmlns:p14="http://schemas.microsoft.com/office/powerpoint/2010/main" val="22378531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1000"/>
                                        <p:tgtEl>
                                          <p:spTgt spid="9">
                                            <p:txEl>
                                              <p:pRg st="1" end="1"/>
                                            </p:txEl>
                                          </p:spTgt>
                                        </p:tgtEl>
                                      </p:cBhvr>
                                    </p:animEffect>
                                    <p:anim calcmode="lin" valueType="num">
                                      <p:cBhvr>
                                        <p:cTn id="8"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2" end="2"/>
                                            </p:txEl>
                                          </p:spTgt>
                                        </p:tgtEl>
                                        <p:attrNameLst>
                                          <p:attrName>style.visibility</p:attrName>
                                        </p:attrNameLst>
                                      </p:cBhvr>
                                      <p:to>
                                        <p:strVal val="visible"/>
                                      </p:to>
                                    </p:set>
                                    <p:animEffect transition="in" filter="fade">
                                      <p:cBhvr>
                                        <p:cTn id="14" dur="1000"/>
                                        <p:tgtEl>
                                          <p:spTgt spid="9">
                                            <p:txEl>
                                              <p:pRg st="2" end="2"/>
                                            </p:txEl>
                                          </p:spTgt>
                                        </p:tgtEl>
                                      </p:cBhvr>
                                    </p:animEffect>
                                    <p:anim calcmode="lin" valueType="num">
                                      <p:cBhvr>
                                        <p:cTn id="15"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xEl>
                                              <p:pRg st="3" end="3"/>
                                            </p:txEl>
                                          </p:spTgt>
                                        </p:tgtEl>
                                        <p:attrNameLst>
                                          <p:attrName>style.visibility</p:attrName>
                                        </p:attrNameLst>
                                      </p:cBhvr>
                                      <p:to>
                                        <p:strVal val="visible"/>
                                      </p:to>
                                    </p:set>
                                    <p:animEffect transition="in" filter="fade">
                                      <p:cBhvr>
                                        <p:cTn id="21" dur="1000"/>
                                        <p:tgtEl>
                                          <p:spTgt spid="9">
                                            <p:txEl>
                                              <p:pRg st="3" end="3"/>
                                            </p:txEl>
                                          </p:spTgt>
                                        </p:tgtEl>
                                      </p:cBhvr>
                                    </p:animEffect>
                                    <p:anim calcmode="lin" valueType="num">
                                      <p:cBhvr>
                                        <p:cTn id="22"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9">
                                            <p:txEl>
                                              <p:pRg st="4" end="4"/>
                                            </p:txEl>
                                          </p:spTgt>
                                        </p:tgtEl>
                                        <p:attrNameLst>
                                          <p:attrName>style.visibility</p:attrName>
                                        </p:attrNameLst>
                                      </p:cBhvr>
                                      <p:to>
                                        <p:strVal val="visible"/>
                                      </p:to>
                                    </p:set>
                                    <p:animEffect transition="in" filter="fade">
                                      <p:cBhvr>
                                        <p:cTn id="28" dur="1000"/>
                                        <p:tgtEl>
                                          <p:spTgt spid="9">
                                            <p:txEl>
                                              <p:pRg st="4" end="4"/>
                                            </p:txEl>
                                          </p:spTgt>
                                        </p:tgtEl>
                                      </p:cBhvr>
                                    </p:animEffect>
                                    <p:anim calcmode="lin" valueType="num">
                                      <p:cBhvr>
                                        <p:cTn id="29"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xEl>
                                              <p:pRg st="6" end="6"/>
                                            </p:txEl>
                                          </p:spTgt>
                                        </p:tgtEl>
                                        <p:attrNameLst>
                                          <p:attrName>style.visibility</p:attrName>
                                        </p:attrNameLst>
                                      </p:cBhvr>
                                      <p:to>
                                        <p:strVal val="visible"/>
                                      </p:to>
                                    </p:set>
                                    <p:animEffect transition="in" filter="fade">
                                      <p:cBhvr>
                                        <p:cTn id="35" dur="1000"/>
                                        <p:tgtEl>
                                          <p:spTgt spid="9">
                                            <p:txEl>
                                              <p:pRg st="6" end="6"/>
                                            </p:txEl>
                                          </p:spTgt>
                                        </p:tgtEl>
                                      </p:cBhvr>
                                    </p:animEffect>
                                    <p:anim calcmode="lin" valueType="num">
                                      <p:cBhvr>
                                        <p:cTn id="36" dur="1000" fill="hold"/>
                                        <p:tgtEl>
                                          <p:spTgt spid="9">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
                                            <p:txEl>
                                              <p:pRg st="7" end="7"/>
                                            </p:txEl>
                                          </p:spTgt>
                                        </p:tgtEl>
                                        <p:attrNameLst>
                                          <p:attrName>style.visibility</p:attrName>
                                        </p:attrNameLst>
                                      </p:cBhvr>
                                      <p:to>
                                        <p:strVal val="visible"/>
                                      </p:to>
                                    </p:set>
                                    <p:animEffect transition="in" filter="fade">
                                      <p:cBhvr>
                                        <p:cTn id="42" dur="1000"/>
                                        <p:tgtEl>
                                          <p:spTgt spid="9">
                                            <p:txEl>
                                              <p:pRg st="7" end="7"/>
                                            </p:txEl>
                                          </p:spTgt>
                                        </p:tgtEl>
                                      </p:cBhvr>
                                    </p:animEffect>
                                    <p:anim calcmode="lin" valueType="num">
                                      <p:cBhvr>
                                        <p:cTn id="43" dur="1000" fill="hold"/>
                                        <p:tgtEl>
                                          <p:spTgt spid="9">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9">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9">
                                            <p:txEl>
                                              <p:pRg st="8" end="8"/>
                                            </p:txEl>
                                          </p:spTgt>
                                        </p:tgtEl>
                                        <p:attrNameLst>
                                          <p:attrName>style.visibility</p:attrName>
                                        </p:attrNameLst>
                                      </p:cBhvr>
                                      <p:to>
                                        <p:strVal val="visible"/>
                                      </p:to>
                                    </p:set>
                                    <p:animEffect transition="in" filter="fade">
                                      <p:cBhvr>
                                        <p:cTn id="49" dur="1000"/>
                                        <p:tgtEl>
                                          <p:spTgt spid="9">
                                            <p:txEl>
                                              <p:pRg st="8" end="8"/>
                                            </p:txEl>
                                          </p:spTgt>
                                        </p:tgtEl>
                                      </p:cBhvr>
                                    </p:animEffect>
                                    <p:anim calcmode="lin" valueType="num">
                                      <p:cBhvr>
                                        <p:cTn id="50" dur="1000" fill="hold"/>
                                        <p:tgtEl>
                                          <p:spTgt spid="9">
                                            <p:txEl>
                                              <p:pRg st="8" end="8"/>
                                            </p:txEl>
                                          </p:spTgt>
                                        </p:tgtEl>
                                        <p:attrNameLst>
                                          <p:attrName>ppt_x</p:attrName>
                                        </p:attrNameLst>
                                      </p:cBhvr>
                                      <p:tavLst>
                                        <p:tav tm="0">
                                          <p:val>
                                            <p:strVal val="#ppt_x"/>
                                          </p:val>
                                        </p:tav>
                                        <p:tav tm="100000">
                                          <p:val>
                                            <p:strVal val="#ppt_x"/>
                                          </p:val>
                                        </p:tav>
                                      </p:tavLst>
                                    </p:anim>
                                    <p:anim calcmode="lin" valueType="num">
                                      <p:cBhvr>
                                        <p:cTn id="51" dur="1000" fill="hold"/>
                                        <p:tgtEl>
                                          <p:spTgt spid="9">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9">
                                            <p:txEl>
                                              <p:pRg st="9" end="9"/>
                                            </p:txEl>
                                          </p:spTgt>
                                        </p:tgtEl>
                                        <p:attrNameLst>
                                          <p:attrName>style.visibility</p:attrName>
                                        </p:attrNameLst>
                                      </p:cBhvr>
                                      <p:to>
                                        <p:strVal val="visible"/>
                                      </p:to>
                                    </p:set>
                                    <p:animEffect transition="in" filter="fade">
                                      <p:cBhvr>
                                        <p:cTn id="56" dur="1000"/>
                                        <p:tgtEl>
                                          <p:spTgt spid="9">
                                            <p:txEl>
                                              <p:pRg st="9" end="9"/>
                                            </p:txEl>
                                          </p:spTgt>
                                        </p:tgtEl>
                                      </p:cBhvr>
                                    </p:animEffect>
                                    <p:anim calcmode="lin" valueType="num">
                                      <p:cBhvr>
                                        <p:cTn id="57" dur="1000" fill="hold"/>
                                        <p:tgtEl>
                                          <p:spTgt spid="9">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9">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9">
                                            <p:txEl>
                                              <p:pRg st="10" end="10"/>
                                            </p:txEl>
                                          </p:spTgt>
                                        </p:tgtEl>
                                        <p:attrNameLst>
                                          <p:attrName>style.visibility</p:attrName>
                                        </p:attrNameLst>
                                      </p:cBhvr>
                                      <p:to>
                                        <p:strVal val="visible"/>
                                      </p:to>
                                    </p:set>
                                    <p:animEffect transition="in" filter="fade">
                                      <p:cBhvr>
                                        <p:cTn id="63" dur="1000"/>
                                        <p:tgtEl>
                                          <p:spTgt spid="9">
                                            <p:txEl>
                                              <p:pRg st="10" end="10"/>
                                            </p:txEl>
                                          </p:spTgt>
                                        </p:tgtEl>
                                      </p:cBhvr>
                                    </p:animEffect>
                                    <p:anim calcmode="lin" valueType="num">
                                      <p:cBhvr>
                                        <p:cTn id="64" dur="1000" fill="hold"/>
                                        <p:tgtEl>
                                          <p:spTgt spid="9">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9">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44499" y="3783651"/>
            <a:ext cx="4308174" cy="2246769"/>
          </a:xfrm>
          <a:prstGeom prst="rect">
            <a:avLst/>
          </a:prstGeom>
          <a:noFill/>
        </p:spPr>
        <p:txBody>
          <a:bodyPr wrap="square" rtlCol="1">
            <a:spAutoFit/>
          </a:bodyPr>
          <a:lstStyle/>
          <a:p>
            <a:pPr algn="just"/>
            <a:r>
              <a:rPr lang="fa-IR" sz="2000" dirty="0">
                <a:cs typeface="B Nazanin" panose="00000400000000000000" pitchFamily="2" charset="-78"/>
              </a:rPr>
              <a:t>این روش فقط یک </a:t>
            </a:r>
            <a:r>
              <a:rPr lang="fa-IR" sz="2000" dirty="0">
                <a:solidFill>
                  <a:schemeClr val="accent2">
                    <a:lumMod val="60000"/>
                    <a:lumOff val="40000"/>
                  </a:schemeClr>
                </a:solidFill>
                <a:cs typeface="B Nazanin" panose="00000400000000000000" pitchFamily="2" charset="-78"/>
              </a:rPr>
              <a:t>فرآیند گروهی برای رسیدن به توافق </a:t>
            </a:r>
            <a:r>
              <a:rPr lang="fa-IR" sz="2000" dirty="0">
                <a:cs typeface="B Nazanin" panose="00000400000000000000" pitchFamily="2" charset="-78"/>
              </a:rPr>
              <a:t>می باشد. یک راه دیگر برای به توافق رسیدن روش </a:t>
            </a:r>
            <a:r>
              <a:rPr lang="fa-IR" sz="2000" dirty="0">
                <a:solidFill>
                  <a:schemeClr val="accent2">
                    <a:lumMod val="60000"/>
                    <a:lumOff val="40000"/>
                  </a:schemeClr>
                </a:solidFill>
                <a:cs typeface="B Nazanin" panose="00000400000000000000" pitchFamily="2" charset="-78"/>
              </a:rPr>
              <a:t>دلفی</a:t>
            </a:r>
            <a:r>
              <a:rPr lang="fa-IR" sz="2000" dirty="0">
                <a:cs typeface="B Nazanin" panose="00000400000000000000" pitchFamily="2" charset="-78"/>
              </a:rPr>
              <a:t> است که در بین گروه هایی با افراد </a:t>
            </a:r>
            <a:r>
              <a:rPr lang="fa-IR" sz="2000" dirty="0">
                <a:solidFill>
                  <a:schemeClr val="accent2">
                    <a:lumMod val="60000"/>
                    <a:lumOff val="40000"/>
                  </a:schemeClr>
                </a:solidFill>
                <a:cs typeface="B Nazanin" panose="00000400000000000000" pitchFamily="2" charset="-78"/>
              </a:rPr>
              <a:t>متخصص</a:t>
            </a:r>
            <a:r>
              <a:rPr lang="fa-IR" sz="2000" dirty="0">
                <a:cs typeface="B Nazanin" panose="00000400000000000000" pitchFamily="2" charset="-78"/>
              </a:rPr>
              <a:t> برای تصمیم گیری های پیچیده مورد استفاده قرار می گیرد که اغلب نیز بصورت </a:t>
            </a:r>
            <a:r>
              <a:rPr lang="fa-IR" sz="2000" dirty="0">
                <a:solidFill>
                  <a:schemeClr val="accent2">
                    <a:lumMod val="60000"/>
                    <a:lumOff val="40000"/>
                  </a:schemeClr>
                </a:solidFill>
                <a:cs typeface="B Nazanin" panose="00000400000000000000" pitchFamily="2" charset="-78"/>
              </a:rPr>
              <a:t>رو در رو </a:t>
            </a:r>
            <a:r>
              <a:rPr lang="fa-IR" sz="2000" dirty="0">
                <a:cs typeface="B Nazanin" panose="00000400000000000000" pitchFamily="2" charset="-78"/>
              </a:rPr>
              <a:t>انجام نمی شود. </a:t>
            </a:r>
          </a:p>
          <a:p>
            <a:endParaRPr lang="fa-IR" sz="2000" dirty="0"/>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7561"/>
          <a:stretch/>
        </p:blipFill>
        <p:spPr>
          <a:xfrm>
            <a:off x="403106" y="3327302"/>
            <a:ext cx="4327921" cy="3000493"/>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413" t="982" r="71348" b="1260"/>
          <a:stretch/>
        </p:blipFill>
        <p:spPr>
          <a:xfrm>
            <a:off x="9866145" y="1947183"/>
            <a:ext cx="1331184" cy="4265407"/>
          </a:xfrm>
          <a:prstGeom prst="rect">
            <a:avLst/>
          </a:prstGeom>
        </p:spPr>
      </p:pic>
      <p:sp>
        <p:nvSpPr>
          <p:cNvPr id="2" name="Rectangle 1"/>
          <p:cNvSpPr/>
          <p:nvPr/>
        </p:nvSpPr>
        <p:spPr>
          <a:xfrm>
            <a:off x="1097280" y="2311639"/>
            <a:ext cx="8355393" cy="1015663"/>
          </a:xfrm>
          <a:prstGeom prst="rect">
            <a:avLst/>
          </a:prstGeom>
        </p:spPr>
        <p:txBody>
          <a:bodyPr wrap="square">
            <a:spAutoFit/>
          </a:bodyPr>
          <a:lstStyle/>
          <a:p>
            <a:pPr algn="just"/>
            <a:r>
              <a:rPr lang="fa-IR" sz="2000" dirty="0">
                <a:cs typeface="B Nazanin" panose="00000400000000000000" pitchFamily="2" charset="-78"/>
              </a:rPr>
              <a:t>تکنيک گروه اسمي </a:t>
            </a:r>
            <a:r>
              <a:rPr lang="fa-IR" sz="2000" dirty="0" smtClean="0">
                <a:cs typeface="B Nazanin" panose="00000400000000000000" pitchFamily="2" charset="-78"/>
              </a:rPr>
              <a:t>فرآيند </a:t>
            </a:r>
            <a:r>
              <a:rPr lang="fa-IR" sz="2000" dirty="0">
                <a:cs typeface="B Nazanin" panose="00000400000000000000" pitchFamily="2" charset="-78"/>
              </a:rPr>
              <a:t>گروهي سازمان يافته‌اي براي </a:t>
            </a:r>
            <a:r>
              <a:rPr lang="fa-IR" sz="2000" dirty="0">
                <a:solidFill>
                  <a:schemeClr val="accent2">
                    <a:lumMod val="60000"/>
                    <a:lumOff val="40000"/>
                  </a:schemeClr>
                </a:solidFill>
                <a:cs typeface="B Nazanin" panose="00000400000000000000" pitchFamily="2" charset="-78"/>
              </a:rPr>
              <a:t>خلق ايده‌ها </a:t>
            </a:r>
            <a:r>
              <a:rPr lang="fa-IR" sz="2000" dirty="0">
                <a:cs typeface="B Nazanin" panose="00000400000000000000" pitchFamily="2" charset="-78"/>
              </a:rPr>
              <a:t>است. از کلمه‌ي «اسمي» بدين علت استفاده شده است که در اين تکنيک، افراد مجاز نيستند که لفظي و شفاهي با يکديگر تماس برقرار نمايند و </a:t>
            </a:r>
            <a:r>
              <a:rPr lang="fa-IR" sz="2000" dirty="0">
                <a:solidFill>
                  <a:schemeClr val="accent2">
                    <a:lumMod val="60000"/>
                    <a:lumOff val="40000"/>
                  </a:schemeClr>
                </a:solidFill>
                <a:cs typeface="B Nazanin" panose="00000400000000000000" pitchFamily="2" charset="-78"/>
              </a:rPr>
              <a:t>«گروه» به معني واقعي کلمه، فقط اسماً و ظاهراً </a:t>
            </a:r>
            <a:r>
              <a:rPr lang="fa-IR" sz="2000" dirty="0">
                <a:cs typeface="B Nazanin" panose="00000400000000000000" pitchFamily="2" charset="-78"/>
              </a:rPr>
              <a:t>وجود دارد.</a:t>
            </a:r>
          </a:p>
        </p:txBody>
      </p:sp>
      <p:sp>
        <p:nvSpPr>
          <p:cNvPr id="6" name="Title 1"/>
          <p:cNvSpPr txBox="1">
            <a:spLocks/>
          </p:cNvSpPr>
          <p:nvPr/>
        </p:nvSpPr>
        <p:spPr>
          <a:xfrm>
            <a:off x="1097280" y="286603"/>
            <a:ext cx="10058400" cy="1450757"/>
          </a:xfrm>
          <a:prstGeom prst="rect">
            <a:avLst/>
          </a:prstGeom>
        </p:spPr>
        <p:txBody>
          <a:bodyPr vert="horz" lIns="91440" tIns="45720" rIns="91440" bIns="45720" rtlCol="0" anchor="b">
            <a:normAutofit/>
          </a:bodyPr>
          <a:lst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r>
              <a:rPr lang="fa-IR" sz="2800" dirty="0" smtClean="0">
                <a:cs typeface="B Titr" panose="00000700000000000000" pitchFamily="2" charset="-78"/>
              </a:rPr>
              <a:t>جمع بندی </a:t>
            </a:r>
          </a:p>
          <a:p>
            <a:pPr algn="r"/>
            <a:endParaRPr lang="fa-IR" sz="2800" dirty="0">
              <a:cs typeface="B Titr" panose="00000700000000000000" pitchFamily="2" charset="-78"/>
            </a:endParaRPr>
          </a:p>
        </p:txBody>
      </p:sp>
      <p:sp>
        <p:nvSpPr>
          <p:cNvPr id="8" name="Slide Number Placeholder 7"/>
          <p:cNvSpPr>
            <a:spLocks noGrp="1"/>
          </p:cNvSpPr>
          <p:nvPr>
            <p:ph type="sldNum" sz="quarter" idx="12"/>
          </p:nvPr>
        </p:nvSpPr>
        <p:spPr/>
        <p:txBody>
          <a:bodyPr/>
          <a:lstStyle/>
          <a:p>
            <a:r>
              <a:rPr lang="fa-IR" altLang="fa-IR" sz="2400" dirty="0" smtClean="0">
                <a:cs typeface="B Nazanin" panose="00000400000000000000" pitchFamily="2" charset="-78"/>
              </a:rPr>
              <a:t>8/8</a:t>
            </a:r>
            <a:endParaRPr lang="en-US" altLang="fa-IR" sz="2400" dirty="0">
              <a:cs typeface="B Nazanin" panose="00000400000000000000" pitchFamily="2" charset="-78"/>
            </a:endParaRPr>
          </a:p>
        </p:txBody>
      </p:sp>
    </p:spTree>
    <p:extLst>
      <p:ext uri="{BB962C8B-B14F-4D97-AF65-F5344CB8AC3E}">
        <p14:creationId xmlns:p14="http://schemas.microsoft.com/office/powerpoint/2010/main" val="3682209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p:bldLst>
  </p:timing>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344068"/>
      </a:dk2>
      <a:lt2>
        <a:srgbClr val="D9E0E6"/>
      </a:lt2>
      <a:accent1>
        <a:srgbClr val="1C6294"/>
      </a:accent1>
      <a:accent2>
        <a:srgbClr val="0F06BA"/>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1210</TotalTime>
  <Words>797</Words>
  <Application>Microsoft Office PowerPoint</Application>
  <PresentationFormat>Widescreen</PresentationFormat>
  <Paragraphs>67</Paragraphs>
  <Slides>9</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B Nazanin</vt:lpstr>
      <vt:lpstr>B Titr</vt:lpstr>
      <vt:lpstr>Calibri</vt:lpstr>
      <vt:lpstr>Calibri Light</vt:lpstr>
      <vt:lpstr>Times New Roman</vt:lpstr>
      <vt:lpstr>Retrospect</vt:lpstr>
      <vt:lpstr>Nominal Group Technique (NGT)</vt:lpstr>
      <vt:lpstr>تصمیم های گروهی </vt:lpstr>
      <vt:lpstr>تعریف روش گروه اسمی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Mohammad</cp:lastModifiedBy>
  <cp:revision>40</cp:revision>
  <dcterms:created xsi:type="dcterms:W3CDTF">2018-11-16T11:57:13Z</dcterms:created>
  <dcterms:modified xsi:type="dcterms:W3CDTF">2019-09-08T20:48:27Z</dcterms:modified>
</cp:coreProperties>
</file>